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285" r:id="rId2"/>
    <p:sldId id="287" r:id="rId3"/>
    <p:sldId id="288" r:id="rId4"/>
    <p:sldId id="298" r:id="rId5"/>
    <p:sldId id="299" r:id="rId6"/>
    <p:sldId id="304" r:id="rId7"/>
    <p:sldId id="300" r:id="rId8"/>
    <p:sldId id="303" r:id="rId9"/>
    <p:sldId id="306" r:id="rId10"/>
    <p:sldId id="307" r:id="rId11"/>
    <p:sldId id="305" r:id="rId12"/>
    <p:sldId id="308" r:id="rId13"/>
    <p:sldId id="289" r:id="rId14"/>
    <p:sldId id="284" r:id="rId15"/>
    <p:sldId id="265" r:id="rId16"/>
    <p:sldId id="257" r:id="rId17"/>
    <p:sldId id="258" r:id="rId18"/>
    <p:sldId id="260" r:id="rId19"/>
    <p:sldId id="262" r:id="rId20"/>
    <p:sldId id="278" r:id="rId21"/>
    <p:sldId id="263" r:id="rId22"/>
    <p:sldId id="266" r:id="rId23"/>
    <p:sldId id="267" r:id="rId24"/>
    <p:sldId id="261" r:id="rId25"/>
    <p:sldId id="269" r:id="rId26"/>
    <p:sldId id="270" r:id="rId27"/>
    <p:sldId id="275"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B5E6"/>
    <a:srgbClr val="B1C1D0"/>
    <a:srgbClr val="76D6FF"/>
    <a:srgbClr val="74AFCF"/>
    <a:srgbClr val="6DA5C3"/>
    <a:srgbClr val="7DB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5486CA-CAFB-D448-9672-9908592C3486}" v="30" dt="2024-03-01T16:48:09.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96327"/>
  </p:normalViewPr>
  <p:slideViewPr>
    <p:cSldViewPr snapToObjects="1">
      <p:cViewPr varScale="1">
        <p:scale>
          <a:sx n="100" d="100"/>
          <a:sy n="100" d="100"/>
        </p:scale>
        <p:origin x="184" y="6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5" d="100"/>
        <a:sy n="135" d="100"/>
      </p:scale>
      <p:origin x="0" y="0"/>
    </p:cViewPr>
  </p:sorterViewPr>
  <p:notesViewPr>
    <p:cSldViewPr snapToObjects="1">
      <p:cViewPr varScale="1">
        <p:scale>
          <a:sx n="125" d="100"/>
          <a:sy n="125" d="100"/>
        </p:scale>
        <p:origin x="5104" y="1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Wengang (NIH/NCI) [E]" userId="9d562917-97d7-40ae-8856-6077ad025649" providerId="ADAL" clId="{C15486CA-CAFB-D448-9672-9908592C3486}"/>
    <pc:docChg chg="undo custSel addSld modSld sldOrd">
      <pc:chgData name="Zhang, Wengang (NIH/NCI) [E]" userId="9d562917-97d7-40ae-8856-6077ad025649" providerId="ADAL" clId="{C15486CA-CAFB-D448-9672-9908592C3486}" dt="2024-03-01T16:48:36.488" v="945" actId="1037"/>
      <pc:docMkLst>
        <pc:docMk/>
      </pc:docMkLst>
      <pc:sldChg chg="addSp modSp add mod">
        <pc:chgData name="Zhang, Wengang (NIH/NCI) [E]" userId="9d562917-97d7-40ae-8856-6077ad025649" providerId="ADAL" clId="{C15486CA-CAFB-D448-9672-9908592C3486}" dt="2024-03-01T16:48:36.488" v="945" actId="1037"/>
        <pc:sldMkLst>
          <pc:docMk/>
          <pc:sldMk cId="3527867529" sldId="298"/>
        </pc:sldMkLst>
        <pc:spChg chg="mod">
          <ac:chgData name="Zhang, Wengang (NIH/NCI) [E]" userId="9d562917-97d7-40ae-8856-6077ad025649" providerId="ADAL" clId="{C15486CA-CAFB-D448-9672-9908592C3486}" dt="2024-03-01T16:48:29.201" v="934" actId="1076"/>
          <ac:spMkLst>
            <pc:docMk/>
            <pc:sldMk cId="3527867529" sldId="298"/>
            <ac:spMk id="5" creationId="{6BEA97E0-C6E8-9D38-46D9-A537552B504E}"/>
          </ac:spMkLst>
        </pc:spChg>
        <pc:spChg chg="add mod">
          <ac:chgData name="Zhang, Wengang (NIH/NCI) [E]" userId="9d562917-97d7-40ae-8856-6077ad025649" providerId="ADAL" clId="{C15486CA-CAFB-D448-9672-9908592C3486}" dt="2024-03-01T16:48:36.488" v="945" actId="1037"/>
          <ac:spMkLst>
            <pc:docMk/>
            <pc:sldMk cId="3527867529" sldId="298"/>
            <ac:spMk id="6" creationId="{4799BB04-7448-6D03-DFF4-21810D9E823D}"/>
          </ac:spMkLst>
        </pc:spChg>
        <pc:spChg chg="mod">
          <ac:chgData name="Zhang, Wengang (NIH/NCI) [E]" userId="9d562917-97d7-40ae-8856-6077ad025649" providerId="ADAL" clId="{C15486CA-CAFB-D448-9672-9908592C3486}" dt="2024-03-01T15:25:43.017" v="3" actId="1036"/>
          <ac:spMkLst>
            <pc:docMk/>
            <pc:sldMk cId="3527867529" sldId="298"/>
            <ac:spMk id="8" creationId="{47EFCE62-00FB-E0CD-7C72-87382C714D16}"/>
          </ac:spMkLst>
        </pc:spChg>
      </pc:sldChg>
      <pc:sldChg chg="addSp delSp modSp add mod">
        <pc:chgData name="Zhang, Wengang (NIH/NCI) [E]" userId="9d562917-97d7-40ae-8856-6077ad025649" providerId="ADAL" clId="{C15486CA-CAFB-D448-9672-9908592C3486}" dt="2024-03-01T16:48:11.137" v="929" actId="404"/>
        <pc:sldMkLst>
          <pc:docMk/>
          <pc:sldMk cId="2057741421" sldId="299"/>
        </pc:sldMkLst>
        <pc:spChg chg="add mod">
          <ac:chgData name="Zhang, Wengang (NIH/NCI) [E]" userId="9d562917-97d7-40ae-8856-6077ad025649" providerId="ADAL" clId="{C15486CA-CAFB-D448-9672-9908592C3486}" dt="2024-03-01T16:48:11.137" v="929" actId="404"/>
          <ac:spMkLst>
            <pc:docMk/>
            <pc:sldMk cId="2057741421" sldId="299"/>
            <ac:spMk id="4" creationId="{8ED1B16F-175D-0B65-6A4A-3A917D54730C}"/>
          </ac:spMkLst>
        </pc:spChg>
        <pc:spChg chg="mod">
          <ac:chgData name="Zhang, Wengang (NIH/NCI) [E]" userId="9d562917-97d7-40ae-8856-6077ad025649" providerId="ADAL" clId="{C15486CA-CAFB-D448-9672-9908592C3486}" dt="2024-03-01T16:14:59.606" v="782" actId="1076"/>
          <ac:spMkLst>
            <pc:docMk/>
            <pc:sldMk cId="2057741421" sldId="299"/>
            <ac:spMk id="5" creationId="{EC53F5F9-F303-9F63-6ACF-1673BC9188E4}"/>
          </ac:spMkLst>
        </pc:spChg>
        <pc:spChg chg="mod">
          <ac:chgData name="Zhang, Wengang (NIH/NCI) [E]" userId="9d562917-97d7-40ae-8856-6077ad025649" providerId="ADAL" clId="{C15486CA-CAFB-D448-9672-9908592C3486}" dt="2024-03-01T16:16:02.864" v="806" actId="114"/>
          <ac:spMkLst>
            <pc:docMk/>
            <pc:sldMk cId="2057741421" sldId="299"/>
            <ac:spMk id="9" creationId="{2AC709C5-27DF-FDB0-DFA5-26A3B2A11CEC}"/>
          </ac:spMkLst>
        </pc:spChg>
        <pc:spChg chg="del">
          <ac:chgData name="Zhang, Wengang (NIH/NCI) [E]" userId="9d562917-97d7-40ae-8856-6077ad025649" providerId="ADAL" clId="{C15486CA-CAFB-D448-9672-9908592C3486}" dt="2024-03-01T15:33:01.982" v="5" actId="478"/>
          <ac:spMkLst>
            <pc:docMk/>
            <pc:sldMk cId="2057741421" sldId="299"/>
            <ac:spMk id="10" creationId="{1EBF821B-5DFC-7DE6-C80A-826C98FFC2DD}"/>
          </ac:spMkLst>
        </pc:spChg>
        <pc:spChg chg="del">
          <ac:chgData name="Zhang, Wengang (NIH/NCI) [E]" userId="9d562917-97d7-40ae-8856-6077ad025649" providerId="ADAL" clId="{C15486CA-CAFB-D448-9672-9908592C3486}" dt="2024-03-01T15:33:01.982" v="5" actId="478"/>
          <ac:spMkLst>
            <pc:docMk/>
            <pc:sldMk cId="2057741421" sldId="299"/>
            <ac:spMk id="11" creationId="{F0B18D03-0F8F-53A6-C04F-3EDEE874FD89}"/>
          </ac:spMkLst>
        </pc:spChg>
        <pc:picChg chg="add mod modCrop">
          <ac:chgData name="Zhang, Wengang (NIH/NCI) [E]" userId="9d562917-97d7-40ae-8856-6077ad025649" providerId="ADAL" clId="{C15486CA-CAFB-D448-9672-9908592C3486}" dt="2024-03-01T16:15:19.140" v="786" actId="732"/>
          <ac:picMkLst>
            <pc:docMk/>
            <pc:sldMk cId="2057741421" sldId="299"/>
            <ac:picMk id="3" creationId="{2B81C1B4-9830-C482-9747-FDA166B378D3}"/>
          </ac:picMkLst>
        </pc:picChg>
        <pc:picChg chg="del">
          <ac:chgData name="Zhang, Wengang (NIH/NCI) [E]" userId="9d562917-97d7-40ae-8856-6077ad025649" providerId="ADAL" clId="{C15486CA-CAFB-D448-9672-9908592C3486}" dt="2024-03-01T15:32:59.405" v="4" actId="478"/>
          <ac:picMkLst>
            <pc:docMk/>
            <pc:sldMk cId="2057741421" sldId="299"/>
            <ac:picMk id="6" creationId="{A028EFCB-8372-C4AA-23E9-37ABEBDACC9E}"/>
          </ac:picMkLst>
        </pc:picChg>
        <pc:picChg chg="del">
          <ac:chgData name="Zhang, Wengang (NIH/NCI) [E]" userId="9d562917-97d7-40ae-8856-6077ad025649" providerId="ADAL" clId="{C15486CA-CAFB-D448-9672-9908592C3486}" dt="2024-03-01T15:32:59.405" v="4" actId="478"/>
          <ac:picMkLst>
            <pc:docMk/>
            <pc:sldMk cId="2057741421" sldId="299"/>
            <ac:picMk id="7" creationId="{4EC73D08-79D4-1284-D2A6-2A65C713F56D}"/>
          </ac:picMkLst>
        </pc:picChg>
        <pc:picChg chg="mod">
          <ac:chgData name="Zhang, Wengang (NIH/NCI) [E]" userId="9d562917-97d7-40ae-8856-6077ad025649" providerId="ADAL" clId="{C15486CA-CAFB-D448-9672-9908592C3486}" dt="2024-03-01T16:15:22.723" v="787" actId="1076"/>
          <ac:picMkLst>
            <pc:docMk/>
            <pc:sldMk cId="2057741421" sldId="299"/>
            <ac:picMk id="3074" creationId="{E0FF5653-6645-96C6-6A0A-6557F06A84E7}"/>
          </ac:picMkLst>
        </pc:picChg>
      </pc:sldChg>
      <pc:sldChg chg="addSp delSp modSp new mod ord">
        <pc:chgData name="Zhang, Wengang (NIH/NCI) [E]" userId="9d562917-97d7-40ae-8856-6077ad025649" providerId="ADAL" clId="{C15486CA-CAFB-D448-9672-9908592C3486}" dt="2024-03-01T16:44:01.665" v="881" actId="1076"/>
        <pc:sldMkLst>
          <pc:docMk/>
          <pc:sldMk cId="4092395187" sldId="300"/>
        </pc:sldMkLst>
        <pc:spChg chg="mod">
          <ac:chgData name="Zhang, Wengang (NIH/NCI) [E]" userId="9d562917-97d7-40ae-8856-6077ad025649" providerId="ADAL" clId="{C15486CA-CAFB-D448-9672-9908592C3486}" dt="2024-03-01T16:11:17.357" v="692" actId="1076"/>
          <ac:spMkLst>
            <pc:docMk/>
            <pc:sldMk cId="4092395187" sldId="300"/>
            <ac:spMk id="2" creationId="{FAAA27F6-EC97-432D-CBCC-76AC42911FD3}"/>
          </ac:spMkLst>
        </pc:spChg>
        <pc:spChg chg="del">
          <ac:chgData name="Zhang, Wengang (NIH/NCI) [E]" userId="9d562917-97d7-40ae-8856-6077ad025649" providerId="ADAL" clId="{C15486CA-CAFB-D448-9672-9908592C3486}" dt="2024-03-01T16:00:22.997" v="379" actId="478"/>
          <ac:spMkLst>
            <pc:docMk/>
            <pc:sldMk cId="4092395187" sldId="300"/>
            <ac:spMk id="3" creationId="{E7D2BD22-261F-DECD-E9BB-9BA4FBD2CDC0}"/>
          </ac:spMkLst>
        </pc:spChg>
        <pc:spChg chg="add del mod">
          <ac:chgData name="Zhang, Wengang (NIH/NCI) [E]" userId="9d562917-97d7-40ae-8856-6077ad025649" providerId="ADAL" clId="{C15486CA-CAFB-D448-9672-9908592C3486}" dt="2024-03-01T16:07:03.617" v="464"/>
          <ac:spMkLst>
            <pc:docMk/>
            <pc:sldMk cId="4092395187" sldId="300"/>
            <ac:spMk id="6" creationId="{ACE2E69A-0BDA-6878-0742-F100A0D20831}"/>
          </ac:spMkLst>
        </pc:spChg>
        <pc:spChg chg="add mod">
          <ac:chgData name="Zhang, Wengang (NIH/NCI) [E]" userId="9d562917-97d7-40ae-8856-6077ad025649" providerId="ADAL" clId="{C15486CA-CAFB-D448-9672-9908592C3486}" dt="2024-03-01T16:06:27.395" v="438" actId="1037"/>
          <ac:spMkLst>
            <pc:docMk/>
            <pc:sldMk cId="4092395187" sldId="300"/>
            <ac:spMk id="8" creationId="{00B8E9ED-5950-35CD-52F9-39D4E43A18AB}"/>
          </ac:spMkLst>
        </pc:spChg>
        <pc:spChg chg="add mod">
          <ac:chgData name="Zhang, Wengang (NIH/NCI) [E]" userId="9d562917-97d7-40ae-8856-6077ad025649" providerId="ADAL" clId="{C15486CA-CAFB-D448-9672-9908592C3486}" dt="2024-03-01T16:04:23.351" v="404" actId="14100"/>
          <ac:spMkLst>
            <pc:docMk/>
            <pc:sldMk cId="4092395187" sldId="300"/>
            <ac:spMk id="9" creationId="{AFAA0115-F1AE-8DF4-3E2C-5257851E7578}"/>
          </ac:spMkLst>
        </pc:spChg>
        <pc:spChg chg="add mod">
          <ac:chgData name="Zhang, Wengang (NIH/NCI) [E]" userId="9d562917-97d7-40ae-8856-6077ad025649" providerId="ADAL" clId="{C15486CA-CAFB-D448-9672-9908592C3486}" dt="2024-03-01T16:04:32.036" v="408" actId="14100"/>
          <ac:spMkLst>
            <pc:docMk/>
            <pc:sldMk cId="4092395187" sldId="300"/>
            <ac:spMk id="10" creationId="{A14CE6EA-C161-5740-FC6A-35CDB30F387D}"/>
          </ac:spMkLst>
        </pc:spChg>
        <pc:spChg chg="add mod">
          <ac:chgData name="Zhang, Wengang (NIH/NCI) [E]" userId="9d562917-97d7-40ae-8856-6077ad025649" providerId="ADAL" clId="{C15486CA-CAFB-D448-9672-9908592C3486}" dt="2024-03-01T16:06:27.395" v="438" actId="1037"/>
          <ac:spMkLst>
            <pc:docMk/>
            <pc:sldMk cId="4092395187" sldId="300"/>
            <ac:spMk id="11" creationId="{2697E9CF-125C-E0BF-A9EB-8177C94350EF}"/>
          </ac:spMkLst>
        </pc:spChg>
        <pc:spChg chg="add mod">
          <ac:chgData name="Zhang, Wengang (NIH/NCI) [E]" userId="9d562917-97d7-40ae-8856-6077ad025649" providerId="ADAL" clId="{C15486CA-CAFB-D448-9672-9908592C3486}" dt="2024-03-01T16:06:27.395" v="438" actId="1037"/>
          <ac:spMkLst>
            <pc:docMk/>
            <pc:sldMk cId="4092395187" sldId="300"/>
            <ac:spMk id="12" creationId="{37BF855C-BE83-5B09-A7EE-BC2C4ACA24D2}"/>
          </ac:spMkLst>
        </pc:spChg>
        <pc:spChg chg="add mod">
          <ac:chgData name="Zhang, Wengang (NIH/NCI) [E]" userId="9d562917-97d7-40ae-8856-6077ad025649" providerId="ADAL" clId="{C15486CA-CAFB-D448-9672-9908592C3486}" dt="2024-03-01T16:06:27.395" v="438" actId="1037"/>
          <ac:spMkLst>
            <pc:docMk/>
            <pc:sldMk cId="4092395187" sldId="300"/>
            <ac:spMk id="13" creationId="{379E612F-885B-D78E-6DAA-97BB7F28DB1C}"/>
          </ac:spMkLst>
        </pc:spChg>
        <pc:spChg chg="add mod">
          <ac:chgData name="Zhang, Wengang (NIH/NCI) [E]" userId="9d562917-97d7-40ae-8856-6077ad025649" providerId="ADAL" clId="{C15486CA-CAFB-D448-9672-9908592C3486}" dt="2024-03-01T16:07:44.451" v="484" actId="1582"/>
          <ac:spMkLst>
            <pc:docMk/>
            <pc:sldMk cId="4092395187" sldId="300"/>
            <ac:spMk id="14" creationId="{0F32D367-866C-6E68-094C-FFA7F6D1056A}"/>
          </ac:spMkLst>
        </pc:spChg>
        <pc:spChg chg="add mod">
          <ac:chgData name="Zhang, Wengang (NIH/NCI) [E]" userId="9d562917-97d7-40ae-8856-6077ad025649" providerId="ADAL" clId="{C15486CA-CAFB-D448-9672-9908592C3486}" dt="2024-03-01T16:07:55.383" v="490" actId="1076"/>
          <ac:spMkLst>
            <pc:docMk/>
            <pc:sldMk cId="4092395187" sldId="300"/>
            <ac:spMk id="15" creationId="{60127336-2A8F-AC0D-0621-2A8F45B1E034}"/>
          </ac:spMkLst>
        </pc:spChg>
        <pc:spChg chg="add mod">
          <ac:chgData name="Zhang, Wengang (NIH/NCI) [E]" userId="9d562917-97d7-40ae-8856-6077ad025649" providerId="ADAL" clId="{C15486CA-CAFB-D448-9672-9908592C3486}" dt="2024-03-01T16:08:17.293" v="507" actId="1038"/>
          <ac:spMkLst>
            <pc:docMk/>
            <pc:sldMk cId="4092395187" sldId="300"/>
            <ac:spMk id="16" creationId="{70E9A349-93FA-9A1E-3F90-9369D267156A}"/>
          </ac:spMkLst>
        </pc:spChg>
        <pc:spChg chg="add mod">
          <ac:chgData name="Zhang, Wengang (NIH/NCI) [E]" userId="9d562917-97d7-40ae-8856-6077ad025649" providerId="ADAL" clId="{C15486CA-CAFB-D448-9672-9908592C3486}" dt="2024-03-01T16:08:47.484" v="525" actId="1076"/>
          <ac:spMkLst>
            <pc:docMk/>
            <pc:sldMk cId="4092395187" sldId="300"/>
            <ac:spMk id="17" creationId="{A0B9AE17-134D-AC31-E9CF-C862C69FDC57}"/>
          </ac:spMkLst>
        </pc:spChg>
        <pc:spChg chg="add mod">
          <ac:chgData name="Zhang, Wengang (NIH/NCI) [E]" userId="9d562917-97d7-40ae-8856-6077ad025649" providerId="ADAL" clId="{C15486CA-CAFB-D448-9672-9908592C3486}" dt="2024-03-01T16:09:01.520" v="541" actId="20577"/>
          <ac:spMkLst>
            <pc:docMk/>
            <pc:sldMk cId="4092395187" sldId="300"/>
            <ac:spMk id="18" creationId="{626F15CE-D459-C407-D059-C216C9B63CC1}"/>
          </ac:spMkLst>
        </pc:spChg>
        <pc:spChg chg="add mod">
          <ac:chgData name="Zhang, Wengang (NIH/NCI) [E]" userId="9d562917-97d7-40ae-8856-6077ad025649" providerId="ADAL" clId="{C15486CA-CAFB-D448-9672-9908592C3486}" dt="2024-03-01T16:10:28.597" v="643" actId="1076"/>
          <ac:spMkLst>
            <pc:docMk/>
            <pc:sldMk cId="4092395187" sldId="300"/>
            <ac:spMk id="19" creationId="{0EA79707-984D-D905-358C-1CA5C7BD3A3A}"/>
          </ac:spMkLst>
        </pc:spChg>
        <pc:spChg chg="add mod">
          <ac:chgData name="Zhang, Wengang (NIH/NCI) [E]" userId="9d562917-97d7-40ae-8856-6077ad025649" providerId="ADAL" clId="{C15486CA-CAFB-D448-9672-9908592C3486}" dt="2024-03-01T16:11:31.373" v="698" actId="1076"/>
          <ac:spMkLst>
            <pc:docMk/>
            <pc:sldMk cId="4092395187" sldId="300"/>
            <ac:spMk id="21" creationId="{EF01E82A-3281-658D-CFDA-1E874AC952CD}"/>
          </ac:spMkLst>
        </pc:spChg>
        <pc:spChg chg="add mod">
          <ac:chgData name="Zhang, Wengang (NIH/NCI) [E]" userId="9d562917-97d7-40ae-8856-6077ad025649" providerId="ADAL" clId="{C15486CA-CAFB-D448-9672-9908592C3486}" dt="2024-03-01T16:43:22.381" v="846" actId="1076"/>
          <ac:spMkLst>
            <pc:docMk/>
            <pc:sldMk cId="4092395187" sldId="300"/>
            <ac:spMk id="24" creationId="{33D24E44-0747-58D7-7F01-AB0BF9B64CA8}"/>
          </ac:spMkLst>
        </pc:spChg>
        <pc:spChg chg="add mod">
          <ac:chgData name="Zhang, Wengang (NIH/NCI) [E]" userId="9d562917-97d7-40ae-8856-6077ad025649" providerId="ADAL" clId="{C15486CA-CAFB-D448-9672-9908592C3486}" dt="2024-03-01T16:44:01.665" v="881" actId="1076"/>
          <ac:spMkLst>
            <pc:docMk/>
            <pc:sldMk cId="4092395187" sldId="300"/>
            <ac:spMk id="25" creationId="{BFF1FAEA-A77C-2A0E-9ACB-8DDCBEB51354}"/>
          </ac:spMkLst>
        </pc:spChg>
        <pc:picChg chg="add mod">
          <ac:chgData name="Zhang, Wengang (NIH/NCI) [E]" userId="9d562917-97d7-40ae-8856-6077ad025649" providerId="ADAL" clId="{C15486CA-CAFB-D448-9672-9908592C3486}" dt="2024-03-01T16:05:14.452" v="414" actId="1076"/>
          <ac:picMkLst>
            <pc:docMk/>
            <pc:sldMk cId="4092395187" sldId="300"/>
            <ac:picMk id="4" creationId="{F4C2019E-574A-A134-F555-5359185DB85B}"/>
          </ac:picMkLst>
        </pc:picChg>
        <pc:picChg chg="add mod">
          <ac:chgData name="Zhang, Wengang (NIH/NCI) [E]" userId="9d562917-97d7-40ae-8856-6077ad025649" providerId="ADAL" clId="{C15486CA-CAFB-D448-9672-9908592C3486}" dt="2024-03-01T16:08:11.918" v="501" actId="1038"/>
          <ac:picMkLst>
            <pc:docMk/>
            <pc:sldMk cId="4092395187" sldId="300"/>
            <ac:picMk id="7" creationId="{FE3CEB1F-5B64-D7FC-43D4-E8514C849FC0}"/>
          </ac:picMkLst>
        </pc:picChg>
        <pc:cxnChg chg="add mod">
          <ac:chgData name="Zhang, Wengang (NIH/NCI) [E]" userId="9d562917-97d7-40ae-8856-6077ad025649" providerId="ADAL" clId="{C15486CA-CAFB-D448-9672-9908592C3486}" dt="2024-03-01T16:42:36.563" v="815" actId="692"/>
          <ac:cxnSpMkLst>
            <pc:docMk/>
            <pc:sldMk cId="4092395187" sldId="300"/>
            <ac:cxnSpMk id="23" creationId="{7D49C1DC-7551-BA6C-CA3D-8310A466BABA}"/>
          </ac:cxnSpMkLst>
        </pc:cxnChg>
      </pc:sldChg>
      <pc:sldChg chg="addSp modSp add mod">
        <pc:chgData name="Zhang, Wengang (NIH/NCI) [E]" userId="9d562917-97d7-40ae-8856-6077ad025649" providerId="ADAL" clId="{C15486CA-CAFB-D448-9672-9908592C3486}" dt="2024-03-01T16:11:52.964" v="699" actId="20577"/>
        <pc:sldMkLst>
          <pc:docMk/>
          <pc:sldMk cId="2232918827" sldId="303"/>
        </pc:sldMkLst>
        <pc:spChg chg="mod">
          <ac:chgData name="Zhang, Wengang (NIH/NCI) [E]" userId="9d562917-97d7-40ae-8856-6077ad025649" providerId="ADAL" clId="{C15486CA-CAFB-D448-9672-9908592C3486}" dt="2024-03-01T15:34:17.906" v="55" actId="1076"/>
          <ac:spMkLst>
            <pc:docMk/>
            <pc:sldMk cId="2232918827" sldId="303"/>
            <ac:spMk id="2" creationId="{BB84CA12-3508-0924-CD48-B169074DC982}"/>
          </ac:spMkLst>
        </pc:spChg>
        <pc:spChg chg="add mod">
          <ac:chgData name="Zhang, Wengang (NIH/NCI) [E]" userId="9d562917-97d7-40ae-8856-6077ad025649" providerId="ADAL" clId="{C15486CA-CAFB-D448-9672-9908592C3486}" dt="2024-03-01T15:34:50.904" v="115" actId="1076"/>
          <ac:spMkLst>
            <pc:docMk/>
            <pc:sldMk cId="2232918827" sldId="303"/>
            <ac:spMk id="3" creationId="{5DA1E3AB-7423-AA34-DCC2-09172FE6D6E9}"/>
          </ac:spMkLst>
        </pc:spChg>
        <pc:spChg chg="add mod">
          <ac:chgData name="Zhang, Wengang (NIH/NCI) [E]" userId="9d562917-97d7-40ae-8856-6077ad025649" providerId="ADAL" clId="{C15486CA-CAFB-D448-9672-9908592C3486}" dt="2024-03-01T16:11:52.964" v="699" actId="20577"/>
          <ac:spMkLst>
            <pc:docMk/>
            <pc:sldMk cId="2232918827" sldId="303"/>
            <ac:spMk id="4" creationId="{A0C350EB-F2D6-E408-F0B0-93423FF146E7}"/>
          </ac:spMkLst>
        </pc:spChg>
        <pc:picChg chg="mod">
          <ac:chgData name="Zhang, Wengang (NIH/NCI) [E]" userId="9d562917-97d7-40ae-8856-6077ad025649" providerId="ADAL" clId="{C15486CA-CAFB-D448-9672-9908592C3486}" dt="2024-03-01T15:53:40.059" v="204" actId="1076"/>
          <ac:picMkLst>
            <pc:docMk/>
            <pc:sldMk cId="2232918827" sldId="303"/>
            <ac:picMk id="5" creationId="{7DE9F4A7-1121-FE86-144B-98EA3D206E58}"/>
          </ac:picMkLst>
        </pc:picChg>
      </pc:sldChg>
      <pc:sldChg chg="addSp delSp modSp add mod ord">
        <pc:chgData name="Zhang, Wengang (NIH/NCI) [E]" userId="9d562917-97d7-40ae-8856-6077ad025649" providerId="ADAL" clId="{C15486CA-CAFB-D448-9672-9908592C3486}" dt="2024-03-01T15:57:09.358" v="318" actId="20578"/>
        <pc:sldMkLst>
          <pc:docMk/>
          <pc:sldMk cId="4264187655" sldId="304"/>
        </pc:sldMkLst>
        <pc:spChg chg="add mod">
          <ac:chgData name="Zhang, Wengang (NIH/NCI) [E]" userId="9d562917-97d7-40ae-8856-6077ad025649" providerId="ADAL" clId="{C15486CA-CAFB-D448-9672-9908592C3486}" dt="2024-03-01T15:54:13.704" v="250" actId="14100"/>
          <ac:spMkLst>
            <pc:docMk/>
            <pc:sldMk cId="4264187655" sldId="304"/>
            <ac:spMk id="6" creationId="{6CED68CE-3A93-06F7-BAFF-9C7CB004058B}"/>
          </ac:spMkLst>
        </pc:spChg>
        <pc:picChg chg="add mod">
          <ac:chgData name="Zhang, Wengang (NIH/NCI) [E]" userId="9d562917-97d7-40ae-8856-6077ad025649" providerId="ADAL" clId="{C15486CA-CAFB-D448-9672-9908592C3486}" dt="2024-03-01T15:53:45.494" v="206" actId="14100"/>
          <ac:picMkLst>
            <pc:docMk/>
            <pc:sldMk cId="4264187655" sldId="304"/>
            <ac:picMk id="4" creationId="{D2ABBB7D-2FFA-1D23-4F20-5320ED8325FE}"/>
          </ac:picMkLst>
        </pc:picChg>
        <pc:picChg chg="del">
          <ac:chgData name="Zhang, Wengang (NIH/NCI) [E]" userId="9d562917-97d7-40ae-8856-6077ad025649" providerId="ADAL" clId="{C15486CA-CAFB-D448-9672-9908592C3486}" dt="2024-03-01T15:52:13.130" v="117" actId="478"/>
          <ac:picMkLst>
            <pc:docMk/>
            <pc:sldMk cId="4264187655" sldId="304"/>
            <ac:picMk id="5" creationId="{7DE9F4A7-1121-FE86-144B-98EA3D206E58}"/>
          </ac:picMkLst>
        </pc:picChg>
      </pc:sldChg>
      <pc:sldChg chg="new">
        <pc:chgData name="Zhang, Wengang (NIH/NCI) [E]" userId="9d562917-97d7-40ae-8856-6077ad025649" providerId="ADAL" clId="{C15486CA-CAFB-D448-9672-9908592C3486}" dt="2024-03-01T15:54:17.832" v="251" actId="680"/>
        <pc:sldMkLst>
          <pc:docMk/>
          <pc:sldMk cId="1655056320" sldId="305"/>
        </pc:sldMkLst>
      </pc:sldChg>
      <pc:sldChg chg="addSp delSp modSp add mod">
        <pc:chgData name="Zhang, Wengang (NIH/NCI) [E]" userId="9d562917-97d7-40ae-8856-6077ad025649" providerId="ADAL" clId="{C15486CA-CAFB-D448-9672-9908592C3486}" dt="2024-03-01T15:56:54.701" v="317" actId="1036"/>
        <pc:sldMkLst>
          <pc:docMk/>
          <pc:sldMk cId="2842576465" sldId="306"/>
        </pc:sldMkLst>
        <pc:spChg chg="mod">
          <ac:chgData name="Zhang, Wengang (NIH/NCI) [E]" userId="9d562917-97d7-40ae-8856-6077ad025649" providerId="ADAL" clId="{C15486CA-CAFB-D448-9672-9908592C3486}" dt="2024-03-01T15:56:01.422" v="279" actId="1035"/>
          <ac:spMkLst>
            <pc:docMk/>
            <pc:sldMk cId="2842576465" sldId="306"/>
            <ac:spMk id="2" creationId="{BB84CA12-3508-0924-CD48-B169074DC982}"/>
          </ac:spMkLst>
        </pc:spChg>
        <pc:spChg chg="del">
          <ac:chgData name="Zhang, Wengang (NIH/NCI) [E]" userId="9d562917-97d7-40ae-8856-6077ad025649" providerId="ADAL" clId="{C15486CA-CAFB-D448-9672-9908592C3486}" dt="2024-03-01T15:54:29.399" v="254" actId="478"/>
          <ac:spMkLst>
            <pc:docMk/>
            <pc:sldMk cId="2842576465" sldId="306"/>
            <ac:spMk id="3" creationId="{5DA1E3AB-7423-AA34-DCC2-09172FE6D6E9}"/>
          </ac:spMkLst>
        </pc:spChg>
        <pc:spChg chg="mod">
          <ac:chgData name="Zhang, Wengang (NIH/NCI) [E]" userId="9d562917-97d7-40ae-8856-6077ad025649" providerId="ADAL" clId="{C15486CA-CAFB-D448-9672-9908592C3486}" dt="2024-03-01T15:56:05.620" v="280" actId="1076"/>
          <ac:spMkLst>
            <pc:docMk/>
            <pc:sldMk cId="2842576465" sldId="306"/>
            <ac:spMk id="6" creationId="{6CED68CE-3A93-06F7-BAFF-9C7CB004058B}"/>
          </ac:spMkLst>
        </pc:spChg>
        <pc:spChg chg="add mod">
          <ac:chgData name="Zhang, Wengang (NIH/NCI) [E]" userId="9d562917-97d7-40ae-8856-6077ad025649" providerId="ADAL" clId="{C15486CA-CAFB-D448-9672-9908592C3486}" dt="2024-03-01T15:56:54.701" v="317" actId="1036"/>
          <ac:spMkLst>
            <pc:docMk/>
            <pc:sldMk cId="2842576465" sldId="306"/>
            <ac:spMk id="8" creationId="{06D456B1-3A2F-2659-67C3-E092070B18AE}"/>
          </ac:spMkLst>
        </pc:spChg>
        <pc:picChg chg="mod">
          <ac:chgData name="Zhang, Wengang (NIH/NCI) [E]" userId="9d562917-97d7-40ae-8856-6077ad025649" providerId="ADAL" clId="{C15486CA-CAFB-D448-9672-9908592C3486}" dt="2024-03-01T15:55:41.587" v="273" actId="1582"/>
          <ac:picMkLst>
            <pc:docMk/>
            <pc:sldMk cId="2842576465" sldId="306"/>
            <ac:picMk id="4" creationId="{D2ABBB7D-2FFA-1D23-4F20-5320ED8325FE}"/>
          </ac:picMkLst>
        </pc:picChg>
        <pc:picChg chg="add del mod">
          <ac:chgData name="Zhang, Wengang (NIH/NCI) [E]" userId="9d562917-97d7-40ae-8856-6077ad025649" providerId="ADAL" clId="{C15486CA-CAFB-D448-9672-9908592C3486}" dt="2024-03-01T15:55:09.089" v="264" actId="478"/>
          <ac:picMkLst>
            <pc:docMk/>
            <pc:sldMk cId="2842576465" sldId="306"/>
            <ac:picMk id="5" creationId="{A6E80EDC-A3BE-1783-E8F3-168DAC8DF713}"/>
          </ac:picMkLst>
        </pc:picChg>
        <pc:picChg chg="add mod">
          <ac:chgData name="Zhang, Wengang (NIH/NCI) [E]" userId="9d562917-97d7-40ae-8856-6077ad025649" providerId="ADAL" clId="{C15486CA-CAFB-D448-9672-9908592C3486}" dt="2024-03-01T15:55:55.155" v="276" actId="1582"/>
          <ac:picMkLst>
            <pc:docMk/>
            <pc:sldMk cId="2842576465" sldId="306"/>
            <ac:picMk id="7" creationId="{FF151609-50D5-22EA-12AD-7AF406C03EE7}"/>
          </ac:picMkLst>
        </pc:picChg>
      </pc:sldChg>
      <pc:sldChg chg="addSp delSp modSp add mod">
        <pc:chgData name="Zhang, Wengang (NIH/NCI) [E]" userId="9d562917-97d7-40ae-8856-6077ad025649" providerId="ADAL" clId="{C15486CA-CAFB-D448-9672-9908592C3486}" dt="2024-03-01T16:24:52.498" v="808" actId="14861"/>
        <pc:sldMkLst>
          <pc:docMk/>
          <pc:sldMk cId="1773191583" sldId="307"/>
        </pc:sldMkLst>
        <pc:spChg chg="add mod">
          <ac:chgData name="Zhang, Wengang (NIH/NCI) [E]" userId="9d562917-97d7-40ae-8856-6077ad025649" providerId="ADAL" clId="{C15486CA-CAFB-D448-9672-9908592C3486}" dt="2024-03-01T16:24:52.498" v="808" actId="14861"/>
          <ac:spMkLst>
            <pc:docMk/>
            <pc:sldMk cId="1773191583" sldId="307"/>
            <ac:spMk id="3" creationId="{C0479200-7570-3F00-F51C-65A970803C45}"/>
          </ac:spMkLst>
        </pc:spChg>
        <pc:spChg chg="del">
          <ac:chgData name="Zhang, Wengang (NIH/NCI) [E]" userId="9d562917-97d7-40ae-8856-6077ad025649" providerId="ADAL" clId="{C15486CA-CAFB-D448-9672-9908592C3486}" dt="2024-03-01T15:57:41.172" v="320" actId="478"/>
          <ac:spMkLst>
            <pc:docMk/>
            <pc:sldMk cId="1773191583" sldId="307"/>
            <ac:spMk id="6" creationId="{6CED68CE-3A93-06F7-BAFF-9C7CB004058B}"/>
          </ac:spMkLst>
        </pc:spChg>
        <pc:spChg chg="del">
          <ac:chgData name="Zhang, Wengang (NIH/NCI) [E]" userId="9d562917-97d7-40ae-8856-6077ad025649" providerId="ADAL" clId="{C15486CA-CAFB-D448-9672-9908592C3486}" dt="2024-03-01T15:57:41.172" v="320" actId="478"/>
          <ac:spMkLst>
            <pc:docMk/>
            <pc:sldMk cId="1773191583" sldId="307"/>
            <ac:spMk id="8" creationId="{06D456B1-3A2F-2659-67C3-E092070B18A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841755772124097E-2"/>
          <c:y val="4.4281969606219801E-2"/>
          <c:w val="0.69584594370268305"/>
          <c:h val="0.75558018678235495"/>
        </c:manualLayout>
      </c:layout>
      <c:barChart>
        <c:barDir val="col"/>
        <c:grouping val="clustered"/>
        <c:varyColors val="0"/>
        <c:ser>
          <c:idx val="0"/>
          <c:order val="0"/>
          <c:tx>
            <c:strRef>
              <c:f>Sheet1!$B$1</c:f>
              <c:strCache>
                <c:ptCount val="1"/>
                <c:pt idx="0">
                  <c:v>3 hours</c:v>
                </c:pt>
              </c:strCache>
            </c:strRef>
          </c:tx>
          <c:spPr>
            <a:solidFill>
              <a:schemeClr val="accent1"/>
            </a:solidFill>
            <a:ln>
              <a:noFill/>
            </a:ln>
            <a:effectLst/>
          </c:spPr>
          <c:invertIfNegative val="0"/>
          <c:cat>
            <c:strRef>
              <c:f>Sheet1!$A$2:$A$4</c:f>
              <c:strCache>
                <c:ptCount val="3"/>
                <c:pt idx="0">
                  <c:v>Verbal</c:v>
                </c:pt>
                <c:pt idx="1">
                  <c:v>Visual</c:v>
                </c:pt>
                <c:pt idx="2">
                  <c:v>Verbal &amp; Visual</c:v>
                </c:pt>
              </c:strCache>
            </c:strRef>
          </c:cat>
          <c:val>
            <c:numRef>
              <c:f>Sheet1!$B$2:$B$4</c:f>
              <c:numCache>
                <c:formatCode>0%</c:formatCode>
                <c:ptCount val="3"/>
                <c:pt idx="0">
                  <c:v>0.7</c:v>
                </c:pt>
                <c:pt idx="1">
                  <c:v>0.75</c:v>
                </c:pt>
                <c:pt idx="2">
                  <c:v>0.91</c:v>
                </c:pt>
              </c:numCache>
            </c:numRef>
          </c:val>
          <c:extLst>
            <c:ext xmlns:c16="http://schemas.microsoft.com/office/drawing/2014/chart" uri="{C3380CC4-5D6E-409C-BE32-E72D297353CC}">
              <c16:uniqueId val="{00000000-9F3E-4444-9636-7296E8F69CFB}"/>
            </c:ext>
          </c:extLst>
        </c:ser>
        <c:ser>
          <c:idx val="1"/>
          <c:order val="1"/>
          <c:tx>
            <c:strRef>
              <c:f>Sheet1!$C$1</c:f>
              <c:strCache>
                <c:ptCount val="1"/>
                <c:pt idx="0">
                  <c:v>3 days</c:v>
                </c:pt>
              </c:strCache>
            </c:strRef>
          </c:tx>
          <c:spPr>
            <a:solidFill>
              <a:schemeClr val="accent3"/>
            </a:solidFill>
            <a:ln>
              <a:noFill/>
            </a:ln>
            <a:effectLst/>
          </c:spPr>
          <c:invertIfNegative val="0"/>
          <c:cat>
            <c:strRef>
              <c:f>Sheet1!$A$2:$A$4</c:f>
              <c:strCache>
                <c:ptCount val="3"/>
                <c:pt idx="0">
                  <c:v>Verbal</c:v>
                </c:pt>
                <c:pt idx="1">
                  <c:v>Visual</c:v>
                </c:pt>
                <c:pt idx="2">
                  <c:v>Verbal &amp; Visual</c:v>
                </c:pt>
              </c:strCache>
            </c:strRef>
          </c:cat>
          <c:val>
            <c:numRef>
              <c:f>Sheet1!$C$2:$C$4</c:f>
              <c:numCache>
                <c:formatCode>0%</c:formatCode>
                <c:ptCount val="3"/>
                <c:pt idx="0">
                  <c:v>0.1</c:v>
                </c:pt>
                <c:pt idx="1">
                  <c:v>0.22</c:v>
                </c:pt>
                <c:pt idx="2">
                  <c:v>0.68</c:v>
                </c:pt>
              </c:numCache>
            </c:numRef>
          </c:val>
          <c:extLst>
            <c:ext xmlns:c16="http://schemas.microsoft.com/office/drawing/2014/chart" uri="{C3380CC4-5D6E-409C-BE32-E72D297353CC}">
              <c16:uniqueId val="{00000001-9F3E-4444-9636-7296E8F69CFB}"/>
            </c:ext>
          </c:extLst>
        </c:ser>
        <c:dLbls>
          <c:showLegendKey val="0"/>
          <c:showVal val="0"/>
          <c:showCatName val="0"/>
          <c:showSerName val="0"/>
          <c:showPercent val="0"/>
          <c:showBubbleSize val="0"/>
        </c:dLbls>
        <c:gapWidth val="150"/>
        <c:axId val="560776064"/>
        <c:axId val="496710528"/>
      </c:barChart>
      <c:catAx>
        <c:axId val="5607760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Source Sans Pro" charset="0"/>
                <a:ea typeface="Source Sans Pro" charset="0"/>
                <a:cs typeface="Source Sans Pro" charset="0"/>
              </a:defRPr>
            </a:pPr>
            <a:endParaRPr lang="en-US"/>
          </a:p>
        </c:txPr>
        <c:crossAx val="496710528"/>
        <c:crosses val="autoZero"/>
        <c:auto val="1"/>
        <c:lblAlgn val="ctr"/>
        <c:lblOffset val="100"/>
        <c:noMultiLvlLbl val="0"/>
      </c:catAx>
      <c:valAx>
        <c:axId val="4967105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07760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Source Sans Pro" charset="0"/>
              <a:ea typeface="Source Sans Pro" charset="0"/>
              <a:cs typeface="Source Sans Pro" charset="0"/>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44913037681202E-2"/>
          <c:y val="2.9186424957105099E-2"/>
          <c:w val="0.39364592504792401"/>
          <c:h val="0.92411529511152701"/>
        </c:manualLayout>
      </c:layout>
      <c:pieChart>
        <c:varyColors val="1"/>
        <c:ser>
          <c:idx val="0"/>
          <c:order val="0"/>
          <c:tx>
            <c:strRef>
              <c:f>Sheet1!$B$1</c:f>
              <c:strCache>
                <c:ptCount val="1"/>
                <c:pt idx="0">
                  <c:v>Column2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6B8-6B43-961A-008BDB7085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6B8-6B43-961A-008BDB70851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6B8-6B43-961A-008BDB70851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6B8-6B43-961A-008BDB70851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6B8-6B43-961A-008BDB70851B}"/>
              </c:ext>
            </c:extLst>
          </c:dPt>
          <c:cat>
            <c:strRef>
              <c:f>Sheet1!$A$2:$A$6</c:f>
              <c:strCache>
                <c:ptCount val="5"/>
                <c:pt idx="0">
                  <c:v>speaker read the slides</c:v>
                </c:pt>
                <c:pt idx="1">
                  <c:v>sentences instead of bullet points</c:v>
                </c:pt>
                <c:pt idx="2">
                  <c:v>text was too small </c:v>
                </c:pt>
                <c:pt idx="3">
                  <c:v>hard to see because of color choice</c:v>
                </c:pt>
                <c:pt idx="4">
                  <c:v>overly complex charts </c:v>
                </c:pt>
              </c:strCache>
            </c:strRef>
          </c:cat>
          <c:val>
            <c:numRef>
              <c:f>Sheet1!$B$2:$B$6</c:f>
              <c:numCache>
                <c:formatCode>0%</c:formatCode>
                <c:ptCount val="5"/>
                <c:pt idx="0">
                  <c:v>0.32</c:v>
                </c:pt>
                <c:pt idx="1">
                  <c:v>0.22</c:v>
                </c:pt>
                <c:pt idx="2">
                  <c:v>0.21</c:v>
                </c:pt>
                <c:pt idx="3">
                  <c:v>0.15</c:v>
                </c:pt>
                <c:pt idx="4">
                  <c:v>0.1</c:v>
                </c:pt>
              </c:numCache>
            </c:numRef>
          </c:val>
          <c:extLst>
            <c:ext xmlns:c16="http://schemas.microsoft.com/office/drawing/2014/chart" uri="{C3380CC4-5D6E-409C-BE32-E72D297353CC}">
              <c16:uniqueId val="{0000000A-E6B8-6B43-961A-008BDB70851B}"/>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45629113879688499"/>
          <c:y val="0"/>
          <c:w val="0.54370886120311501"/>
          <c:h val="1"/>
        </c:manualLayout>
      </c:layout>
      <c:overlay val="0"/>
      <c:spPr>
        <a:noFill/>
        <a:ln>
          <a:noFill/>
        </a:ln>
        <a:effectLst/>
      </c:spPr>
      <c:txPr>
        <a:bodyPr rot="0" spcFirstLastPara="1" vertOverflow="ellipsis" vert="horz" wrap="square" anchor="t" anchorCtr="0"/>
        <a:lstStyle/>
        <a:p>
          <a:pPr>
            <a:defRPr sz="2400" b="0" i="0" u="none" strike="noStrike" kern="1200" baseline="0">
              <a:solidFill>
                <a:schemeClr val="bg1"/>
              </a:solidFill>
              <a:latin typeface="Source Sans Pro" charset="0"/>
              <a:ea typeface="Source Sans Pro" charset="0"/>
              <a:cs typeface="Source Sans Pro"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BC52CD-CE5D-7445-9CDA-3E9CDCF085C6}"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D144DE-78D1-7B4E-809E-B46BD6ACDBD0}" type="datetimeFigureOut">
              <a:rPr lang="en-US" smtClean="0"/>
              <a:t>3/1/24</a:t>
            </a:fld>
            <a:endParaRPr lang="en-US"/>
          </a:p>
        </p:txBody>
      </p:sp>
    </p:spTree>
    <p:extLst>
      <p:ext uri="{BB962C8B-B14F-4D97-AF65-F5344CB8AC3E}">
        <p14:creationId xmlns:p14="http://schemas.microsoft.com/office/powerpoint/2010/main" val="208534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61506-912D-5940-B182-DFC5657629AC}" type="datetimeFigureOut">
              <a:rPr lang="en-US" smtClean="0"/>
              <a:t>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D0EE2-EEEC-A048-98CA-5EC51ACBD85A}" type="slidenum">
              <a:rPr lang="en-US" smtClean="0"/>
              <a:t>‹#›</a:t>
            </a:fld>
            <a:endParaRPr lang="en-US"/>
          </a:p>
        </p:txBody>
      </p:sp>
    </p:spTree>
    <p:extLst>
      <p:ext uri="{BB962C8B-B14F-4D97-AF65-F5344CB8AC3E}">
        <p14:creationId xmlns:p14="http://schemas.microsoft.com/office/powerpoint/2010/main" val="1074949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in embedding </a:t>
            </a:r>
          </a:p>
          <a:p>
            <a:r>
              <a:rPr lang="en-US" dirty="0"/>
              <a:t>https://</a:t>
            </a:r>
            <a:r>
              <a:rPr lang="en-US" dirty="0" err="1"/>
              <a:t>simonwillison.net</a:t>
            </a:r>
            <a:r>
              <a:rPr lang="en-US" dirty="0"/>
              <a:t>/2023/Oct/23/embeddings/</a:t>
            </a:r>
          </a:p>
          <a:p>
            <a:endParaRPr lang="en-US" dirty="0"/>
          </a:p>
          <a:p>
            <a:endParaRPr lang="en-US" dirty="0"/>
          </a:p>
        </p:txBody>
      </p:sp>
      <p:sp>
        <p:nvSpPr>
          <p:cNvPr id="4" name="Slide Number Placeholder 3"/>
          <p:cNvSpPr>
            <a:spLocks noGrp="1"/>
          </p:cNvSpPr>
          <p:nvPr>
            <p:ph type="sldNum" sz="quarter" idx="5"/>
          </p:nvPr>
        </p:nvSpPr>
        <p:spPr/>
        <p:txBody>
          <a:bodyPr/>
          <a:lstStyle/>
          <a:p>
            <a:fld id="{17FD0EE2-EEEC-A048-98CA-5EC51ACBD85A}" type="slidenum">
              <a:rPr lang="en-US" smtClean="0"/>
              <a:t>4</a:t>
            </a:fld>
            <a:endParaRPr lang="en-US"/>
          </a:p>
        </p:txBody>
      </p:sp>
    </p:spTree>
    <p:extLst>
      <p:ext uri="{BB962C8B-B14F-4D97-AF65-F5344CB8AC3E}">
        <p14:creationId xmlns:p14="http://schemas.microsoft.com/office/powerpoint/2010/main" val="333666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 on DBSCAN: </a:t>
            </a:r>
          </a:p>
          <a:p>
            <a:r>
              <a:rPr lang="en-US" b="0" i="0" dirty="0">
                <a:solidFill>
                  <a:srgbClr val="242424"/>
                </a:solidFill>
                <a:effectLst/>
                <a:latin typeface="source-serif-pro"/>
              </a:rPr>
              <a:t>DBSCAN stands for Density-Based Spatial Clustering of Applications with Noise. It is a popular clustering algorithm used in machine learning and data mining to group points in a dataset that are closely packed together, based on their distance to other points.</a:t>
            </a:r>
          </a:p>
          <a:p>
            <a:endParaRPr lang="en-US" b="0" i="0" dirty="0">
              <a:solidFill>
                <a:srgbClr val="242424"/>
              </a:solidFill>
              <a:effectLst/>
              <a:latin typeface="source-serif-pro"/>
            </a:endParaRPr>
          </a:p>
          <a:p>
            <a:r>
              <a:rPr lang="en-US" dirty="0"/>
              <a:t>https://</a:t>
            </a:r>
            <a:r>
              <a:rPr lang="en-US" dirty="0" err="1"/>
              <a:t>medium.com</a:t>
            </a:r>
            <a:r>
              <a:rPr lang="en-US" dirty="0"/>
              <a:t>/</a:t>
            </a:r>
            <a:r>
              <a:rPr lang="en-US" dirty="0" err="1"/>
              <a:t>mlearning</a:t>
            </a:r>
            <a:r>
              <a:rPr lang="en-US" dirty="0"/>
              <a:t>-ai/dbscan-demystified-understanding-how-this-parameter-free-algorithm-works-89e03d7d7ab#:~:text=DBSCAN%20stands%20for%20Density%2DBased,their%20distance%20to%20other%20points.</a:t>
            </a:r>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17FD0EE2-EEEC-A048-98CA-5EC51ACBD85A}" type="slidenum">
              <a:rPr lang="en-US" smtClean="0"/>
              <a:t>5</a:t>
            </a:fld>
            <a:endParaRPr lang="en-US"/>
          </a:p>
        </p:txBody>
      </p:sp>
    </p:spTree>
    <p:extLst>
      <p:ext uri="{BB962C8B-B14F-4D97-AF65-F5344CB8AC3E}">
        <p14:creationId xmlns:p14="http://schemas.microsoft.com/office/powerpoint/2010/main" val="24905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FD0EE2-EEEC-A048-98CA-5EC51ACBD85A}" type="slidenum">
              <a:rPr lang="en-US" smtClean="0"/>
              <a:t>15</a:t>
            </a:fld>
            <a:endParaRPr lang="en-US"/>
          </a:p>
        </p:txBody>
      </p:sp>
    </p:spTree>
    <p:extLst>
      <p:ext uri="{BB962C8B-B14F-4D97-AF65-F5344CB8AC3E}">
        <p14:creationId xmlns:p14="http://schemas.microsoft.com/office/powerpoint/2010/main" val="121477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FD0EE2-EEEC-A048-98CA-5EC51ACBD85A}" type="slidenum">
              <a:rPr lang="en-US" smtClean="0"/>
              <a:t>17</a:t>
            </a:fld>
            <a:endParaRPr lang="en-US"/>
          </a:p>
        </p:txBody>
      </p:sp>
    </p:spTree>
    <p:extLst>
      <p:ext uri="{BB962C8B-B14F-4D97-AF65-F5344CB8AC3E}">
        <p14:creationId xmlns:p14="http://schemas.microsoft.com/office/powerpoint/2010/main" val="147529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D0EE2-EEEC-A048-98CA-5EC51ACBD85A}" type="slidenum">
              <a:rPr lang="en-US" smtClean="0"/>
              <a:t>21</a:t>
            </a:fld>
            <a:endParaRPr lang="en-US"/>
          </a:p>
        </p:txBody>
      </p:sp>
    </p:spTree>
    <p:extLst>
      <p:ext uri="{BB962C8B-B14F-4D97-AF65-F5344CB8AC3E}">
        <p14:creationId xmlns:p14="http://schemas.microsoft.com/office/powerpoint/2010/main" val="134891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FD0EE2-EEEC-A048-98CA-5EC51ACBD85A}" type="slidenum">
              <a:rPr lang="en-US" smtClean="0"/>
              <a:t>23</a:t>
            </a:fld>
            <a:endParaRPr lang="en-US"/>
          </a:p>
        </p:txBody>
      </p:sp>
    </p:spTree>
    <p:extLst>
      <p:ext uri="{BB962C8B-B14F-4D97-AF65-F5344CB8AC3E}">
        <p14:creationId xmlns:p14="http://schemas.microsoft.com/office/powerpoint/2010/main" val="22342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FD0EE2-EEEC-A048-98CA-5EC51ACBD85A}" type="slidenum">
              <a:rPr lang="en-US" smtClean="0"/>
              <a:t>26</a:t>
            </a:fld>
            <a:endParaRPr lang="en-US"/>
          </a:p>
        </p:txBody>
      </p:sp>
    </p:spTree>
    <p:extLst>
      <p:ext uri="{BB962C8B-B14F-4D97-AF65-F5344CB8AC3E}">
        <p14:creationId xmlns:p14="http://schemas.microsoft.com/office/powerpoint/2010/main" val="2038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D0EE2-EEEC-A048-98CA-5EC51ACBD85A}" type="slidenum">
              <a:rPr lang="en-US" smtClean="0"/>
              <a:t>27</a:t>
            </a:fld>
            <a:endParaRPr lang="en-US"/>
          </a:p>
        </p:txBody>
      </p:sp>
    </p:spTree>
    <p:extLst>
      <p:ext uri="{BB962C8B-B14F-4D97-AF65-F5344CB8AC3E}">
        <p14:creationId xmlns:p14="http://schemas.microsoft.com/office/powerpoint/2010/main" val="1896670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lai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362200"/>
            <a:ext cx="12192000" cy="2514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3"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4" name="Picture 3">
            <a:extLst>
              <a:ext uri="{FF2B5EF4-FFF2-40B4-BE49-F238E27FC236}">
                <a16:creationId xmlns:a16="http://schemas.microsoft.com/office/drawing/2014/main" id="{FDCE85E0-1E6A-C344-847C-F1CBDACB4FF8}"/>
              </a:ext>
            </a:extLst>
          </p:cNvPr>
          <p:cNvPicPr>
            <a:picLocks noChangeAspect="1"/>
          </p:cNvPicPr>
          <p:nvPr userDrawn="1"/>
        </p:nvPicPr>
        <p:blipFill>
          <a:blip r:embed="rId3"/>
          <a:stretch>
            <a:fillRect/>
          </a:stretch>
        </p:blipFill>
        <p:spPr>
          <a:xfrm>
            <a:off x="838200" y="5941551"/>
            <a:ext cx="5113784" cy="611649"/>
          </a:xfrm>
          <a:prstGeom prst="rect">
            <a:avLst/>
          </a:prstGeom>
        </p:spPr>
      </p:pic>
    </p:spTree>
    <p:extLst>
      <p:ext uri="{BB962C8B-B14F-4D97-AF65-F5344CB8AC3E}">
        <p14:creationId xmlns:p14="http://schemas.microsoft.com/office/powerpoint/2010/main" val="28423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Dark with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C47EC3-0EC7-3246-A989-73981D26113E}"/>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208714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619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Dark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idx="1"/>
          </p:nvPr>
        </p:nvSpPr>
        <p:spPr>
          <a:xfrm>
            <a:off x="838200" y="1825626"/>
            <a:ext cx="10515600" cy="4176216"/>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496F8EEB-BAF0-E84C-8F7A-41CB9F00A38A}"/>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213951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entag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solidFill>
                  <a:schemeClr val="bg1"/>
                </a:solidFill>
                <a:latin typeface="Helvetica" pitchFamily="2" charset="0"/>
                <a:ea typeface="Source Sans Pro" charset="0"/>
                <a:cs typeface="Helvetica" pitchFamily="2" charset="0"/>
              </a:defRPr>
            </a:lvl1pPr>
          </a:lstStyle>
          <a:p>
            <a:r>
              <a:rPr lang="en-US"/>
              <a:t>Click to edit Master title style</a:t>
            </a:r>
            <a:endParaRPr lang="en-US" dirty="0"/>
          </a:p>
        </p:txBody>
      </p:sp>
      <p:sp>
        <p:nvSpPr>
          <p:cNvPr id="13" name="Content Placeholder 12"/>
          <p:cNvSpPr>
            <a:spLocks noGrp="1"/>
          </p:cNvSpPr>
          <p:nvPr>
            <p:ph sz="quarter" idx="10"/>
          </p:nvPr>
        </p:nvSpPr>
        <p:spPr>
          <a:xfrm>
            <a:off x="838200" y="1828800"/>
            <a:ext cx="10515600" cy="4191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67294BD-0CCB-FD4A-870D-B67FFFCD9EF2}"/>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160268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Hexag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Picture Placeholder 6"/>
          <p:cNvSpPr>
            <a:spLocks noGrp="1"/>
          </p:cNvSpPr>
          <p:nvPr>
            <p:ph type="pic" sz="quarter" idx="11"/>
          </p:nvPr>
        </p:nvSpPr>
        <p:spPr>
          <a:xfrm>
            <a:off x="838200" y="1828800"/>
            <a:ext cx="10515600" cy="4100512"/>
          </a:xfrm>
        </p:spPr>
        <p:txBody>
          <a:bodyPr/>
          <a:lstStyle>
            <a:lvl1pPr>
              <a:defRPr>
                <a:solidFill>
                  <a:schemeClr val="bg1"/>
                </a:solidFill>
              </a:defRPr>
            </a:lvl1pPr>
          </a:lstStyle>
          <a:p>
            <a:r>
              <a:rPr lang="en-US"/>
              <a:t>Click icon to add picture</a:t>
            </a:r>
          </a:p>
        </p:txBody>
      </p:sp>
      <p:pic>
        <p:nvPicPr>
          <p:cNvPr id="5" name="Picture 4">
            <a:extLst>
              <a:ext uri="{FF2B5EF4-FFF2-40B4-BE49-F238E27FC236}">
                <a16:creationId xmlns:a16="http://schemas.microsoft.com/office/drawing/2014/main" id="{A5BDDD08-24A6-8F4A-9D5A-3B75929A04BC}"/>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130324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Sidebar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546448" cy="1325563"/>
          </a:xfrm>
        </p:spPr>
        <p:txBody>
          <a:bodyPr/>
          <a:lstStyle/>
          <a:p>
            <a:r>
              <a:rPr lang="en-US" dirty="0"/>
              <a:t>Click to edit title style</a:t>
            </a:r>
          </a:p>
        </p:txBody>
      </p:sp>
      <p:sp>
        <p:nvSpPr>
          <p:cNvPr id="3" name="Content Placeholder 2"/>
          <p:cNvSpPr>
            <a:spLocks noGrp="1"/>
          </p:cNvSpPr>
          <p:nvPr>
            <p:ph sz="half" idx="1"/>
          </p:nvPr>
        </p:nvSpPr>
        <p:spPr>
          <a:xfrm>
            <a:off x="838200" y="1825625"/>
            <a:ext cx="6546448" cy="407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0" y="1825625"/>
            <a:ext cx="3124200" cy="4076411"/>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6" name="Picture 5">
            <a:extLst>
              <a:ext uri="{FF2B5EF4-FFF2-40B4-BE49-F238E27FC236}">
                <a16:creationId xmlns:a16="http://schemas.microsoft.com/office/drawing/2014/main" id="{5FB4DB3C-E037-EF48-9A3C-6209A092C1B9}"/>
              </a:ext>
            </a:extLst>
          </p:cNvPr>
          <p:cNvPicPr>
            <a:picLocks noChangeAspect="1"/>
          </p:cNvPicPr>
          <p:nvPr userDrawn="1"/>
        </p:nvPicPr>
        <p:blipFill>
          <a:blip r:embed="rId3"/>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1107843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bar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90309" y="2083443"/>
            <a:ext cx="2789500" cy="3900668"/>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p:txBody>
      </p:sp>
      <p:sp>
        <p:nvSpPr>
          <p:cNvPr id="6" name="Content Placeholder 5"/>
          <p:cNvSpPr>
            <a:spLocks noGrp="1"/>
          </p:cNvSpPr>
          <p:nvPr>
            <p:ph sz="quarter" idx="4"/>
          </p:nvPr>
        </p:nvSpPr>
        <p:spPr>
          <a:xfrm>
            <a:off x="3981690" y="2083443"/>
            <a:ext cx="7600709" cy="390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a:xfrm>
            <a:off x="3981690" y="365125"/>
            <a:ext cx="7600709" cy="1325563"/>
          </a:xfrm>
        </p:spPr>
        <p:txBody>
          <a:bodyPr/>
          <a:lstStyle>
            <a:lvl1pPr algn="r">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40E7ECB0-CD30-8A4E-A228-81E58C1CC6F8}"/>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846720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Blue Bar lef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528643"/>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2413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6411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6" name="Picture 5">
            <a:extLst>
              <a:ext uri="{FF2B5EF4-FFF2-40B4-BE49-F238E27FC236}">
                <a16:creationId xmlns:a16="http://schemas.microsoft.com/office/drawing/2014/main" id="{57CB7648-BE0E-5D4F-A56E-FF137BC87E49}"/>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837900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Curve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37149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a:extLst>
              <a:ext uri="{FF2B5EF4-FFF2-40B4-BE49-F238E27FC236}">
                <a16:creationId xmlns:a16="http://schemas.microsoft.com/office/drawing/2014/main" id="{25053606-CAB7-BF4B-9893-8FA4C4FA1AFE}"/>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999890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Curves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a:t>Click to edit Master title style</a:t>
            </a:r>
            <a:endParaRPr lang="en-US" dirty="0"/>
          </a:p>
        </p:txBody>
      </p:sp>
      <p:sp>
        <p:nvSpPr>
          <p:cNvPr id="4" name="Text Placeholder 2"/>
          <p:cNvSpPr>
            <a:spLocks noGrp="1"/>
          </p:cNvSpPr>
          <p:nvPr>
            <p:ph type="body" idx="1"/>
          </p:nvPr>
        </p:nvSpPr>
        <p:spPr>
          <a:xfrm>
            <a:off x="831850" y="4589463"/>
            <a:ext cx="10515600" cy="13714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a:extLst>
              <a:ext uri="{FF2B5EF4-FFF2-40B4-BE49-F238E27FC236}">
                <a16:creationId xmlns:a16="http://schemas.microsoft.com/office/drawing/2014/main" id="{D8C043DF-E42E-2646-8230-992A11056493}"/>
              </a:ext>
            </a:extLst>
          </p:cNvPr>
          <p:cNvPicPr>
            <a:picLocks noChangeAspect="1"/>
          </p:cNvPicPr>
          <p:nvPr userDrawn="1"/>
        </p:nvPicPr>
        <p:blipFill>
          <a:blip r:embed="rId3"/>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85369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aphic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2362200"/>
            <a:ext cx="12192000" cy="2514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9"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10" name="Picture 9">
            <a:extLst>
              <a:ext uri="{FF2B5EF4-FFF2-40B4-BE49-F238E27FC236}">
                <a16:creationId xmlns:a16="http://schemas.microsoft.com/office/drawing/2014/main" id="{30C5D65D-5EEB-E64E-876C-871C91263772}"/>
              </a:ext>
            </a:extLst>
          </p:cNvPr>
          <p:cNvPicPr>
            <a:picLocks noChangeAspect="1"/>
          </p:cNvPicPr>
          <p:nvPr userDrawn="1"/>
        </p:nvPicPr>
        <p:blipFill>
          <a:blip r:embed="rId3"/>
          <a:stretch>
            <a:fillRect/>
          </a:stretch>
        </p:blipFill>
        <p:spPr>
          <a:xfrm>
            <a:off x="838200" y="5941551"/>
            <a:ext cx="5113784" cy="611649"/>
          </a:xfrm>
          <a:prstGeom prst="rect">
            <a:avLst/>
          </a:prstGeom>
        </p:spPr>
      </p:pic>
    </p:spTree>
    <p:extLst>
      <p:ext uri="{BB962C8B-B14F-4D97-AF65-F5344CB8AC3E}">
        <p14:creationId xmlns:p14="http://schemas.microsoft.com/office/powerpoint/2010/main" val="4672792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6" name="Picture 5">
            <a:extLst>
              <a:ext uri="{FF2B5EF4-FFF2-40B4-BE49-F238E27FC236}">
                <a16:creationId xmlns:a16="http://schemas.microsoft.com/office/drawing/2014/main" id="{7A5C55C8-6450-7D4E-882F-6C2BD226E3DB}"/>
              </a:ext>
            </a:extLst>
          </p:cNvPr>
          <p:cNvPicPr>
            <a:picLocks noChangeAspect="1"/>
          </p:cNvPicPr>
          <p:nvPr userDrawn="1"/>
        </p:nvPicPr>
        <p:blipFill>
          <a:blip r:embed="rId3"/>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509753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Content, Cur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38200" y="1825624"/>
            <a:ext cx="10515600" cy="4194175"/>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38AA219-A95D-D941-A8D3-B30341519D12}"/>
              </a:ext>
            </a:extLst>
          </p:cNvPr>
          <p:cNvPicPr>
            <a:picLocks noChangeAspect="1"/>
          </p:cNvPicPr>
          <p:nvPr userDrawn="1"/>
        </p:nvPicPr>
        <p:blipFill>
          <a:blip r:embed="rId3"/>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1109344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entagons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5620473" cy="5676860"/>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hart Placeholder 7"/>
          <p:cNvSpPr>
            <a:spLocks noGrp="1"/>
          </p:cNvSpPr>
          <p:nvPr>
            <p:ph type="chart" sz="quarter" idx="10"/>
          </p:nvPr>
        </p:nvSpPr>
        <p:spPr>
          <a:xfrm>
            <a:off x="6724892" y="365125"/>
            <a:ext cx="4628908" cy="5676860"/>
          </a:xfrm>
        </p:spPr>
        <p:txBody>
          <a:bodyPr/>
          <a:lstStyle/>
          <a:p>
            <a:r>
              <a:rPr lang="en-US"/>
              <a:t>Click icon to add chart</a:t>
            </a:r>
          </a:p>
        </p:txBody>
      </p:sp>
      <p:pic>
        <p:nvPicPr>
          <p:cNvPr id="5" name="Picture 4">
            <a:extLst>
              <a:ext uri="{FF2B5EF4-FFF2-40B4-BE49-F238E27FC236}">
                <a16:creationId xmlns:a16="http://schemas.microsoft.com/office/drawing/2014/main" id="{C7EFF508-C846-F14C-A189-417594AFD638}"/>
              </a:ext>
            </a:extLst>
          </p:cNvPr>
          <p:cNvPicPr>
            <a:picLocks noChangeAspect="1"/>
          </p:cNvPicPr>
          <p:nvPr userDrawn="1"/>
        </p:nvPicPr>
        <p:blipFill>
          <a:blip r:embed="rId3"/>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297332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cknowledgement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49091" cy="1217485"/>
          </a:xfrm>
        </p:spPr>
        <p:txBody>
          <a:bodyPr/>
          <a:lstStyle>
            <a:lvl1pPr>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5987291" y="365125"/>
            <a:ext cx="5366507" cy="1217613"/>
          </a:xfrm>
        </p:spPr>
        <p:txBody>
          <a:bodyPr anchor="ctr">
            <a:normAutofit/>
          </a:bodyPr>
          <a:lstStyle>
            <a:lvl1pPr marL="0" indent="0">
              <a:lnSpc>
                <a:spcPct val="125000"/>
              </a:lnSpc>
              <a:buNone/>
              <a:defRPr sz="1600">
                <a:solidFill>
                  <a:schemeClr val="bg1"/>
                </a:solidFill>
              </a:defRPr>
            </a:lvl1pPr>
          </a:lstStyle>
          <a:p>
            <a:pPr lvl="0"/>
            <a:r>
              <a:rPr lang="en-US" dirty="0"/>
              <a:t>This work was supported by the National Center for Biotechnology Information at the National Library of Medicine, National Institutes of Health.</a:t>
            </a:r>
          </a:p>
        </p:txBody>
      </p:sp>
      <p:pic>
        <p:nvPicPr>
          <p:cNvPr id="9" name="Picture 8">
            <a:extLst>
              <a:ext uri="{FF2B5EF4-FFF2-40B4-BE49-F238E27FC236}">
                <a16:creationId xmlns:a16="http://schemas.microsoft.com/office/drawing/2014/main" id="{2D1E29DB-7FC3-4E4D-A6C3-3EB2F2B9FE11}"/>
              </a:ext>
            </a:extLst>
          </p:cNvPr>
          <p:cNvPicPr>
            <a:picLocks noChangeAspect="1"/>
          </p:cNvPicPr>
          <p:nvPr userDrawn="1"/>
        </p:nvPicPr>
        <p:blipFill>
          <a:blip r:embed="rId3"/>
          <a:stretch>
            <a:fillRect/>
          </a:stretch>
        </p:blipFill>
        <p:spPr>
          <a:xfrm>
            <a:off x="838199" y="6353793"/>
            <a:ext cx="2304256" cy="27560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cknowledgements, L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49091" cy="1217485"/>
          </a:xfrm>
        </p:spPr>
        <p:txBody>
          <a:body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6028944" y="369080"/>
            <a:ext cx="5334000" cy="1217613"/>
          </a:xfrm>
        </p:spPr>
        <p:txBody>
          <a:bodyPr anchor="ctr">
            <a:normAutofit/>
          </a:bodyPr>
          <a:lstStyle>
            <a:lvl1pPr marL="0" indent="0">
              <a:lnSpc>
                <a:spcPct val="125000"/>
              </a:lnSpc>
              <a:buNone/>
              <a:defRPr sz="1600"/>
            </a:lvl1pPr>
          </a:lstStyle>
          <a:p>
            <a:pPr lvl="0"/>
            <a:r>
              <a:rPr lang="en-US" dirty="0"/>
              <a:t>This work was supported by the National Center for Biotechnology Information at the National Library of Medicine, National Institutes of Health.</a:t>
            </a:r>
          </a:p>
        </p:txBody>
      </p:sp>
      <p:pic>
        <p:nvPicPr>
          <p:cNvPr id="3" name="Picture 2">
            <a:extLst>
              <a:ext uri="{FF2B5EF4-FFF2-40B4-BE49-F238E27FC236}">
                <a16:creationId xmlns:a16="http://schemas.microsoft.com/office/drawing/2014/main" id="{6DA8952D-0504-BA41-980C-52EC5A156E15}"/>
              </a:ext>
            </a:extLst>
          </p:cNvPr>
          <p:cNvPicPr>
            <a:picLocks noChangeAspect="1"/>
          </p:cNvPicPr>
          <p:nvPr userDrawn="1"/>
        </p:nvPicPr>
        <p:blipFill>
          <a:blip r:embed="rId2"/>
          <a:stretch>
            <a:fillRect/>
          </a:stretch>
        </p:blipFill>
        <p:spPr>
          <a:xfrm>
            <a:off x="837865" y="6353753"/>
            <a:ext cx="2304589" cy="27564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aphic Ligh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A69710-DFB9-8D47-965F-0D64BFA06657}"/>
              </a:ext>
            </a:extLst>
          </p:cNvPr>
          <p:cNvSpPr/>
          <p:nvPr userDrawn="1"/>
        </p:nvSpPr>
        <p:spPr>
          <a:xfrm>
            <a:off x="0" y="2213659"/>
            <a:ext cx="12192000" cy="2430683"/>
          </a:xfrm>
          <a:prstGeom prst="rect">
            <a:avLst/>
          </a:prstGeom>
          <a:solidFill>
            <a:schemeClr val="accent5">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8" name="Picture 7">
            <a:extLst>
              <a:ext uri="{FF2B5EF4-FFF2-40B4-BE49-F238E27FC236}">
                <a16:creationId xmlns:a16="http://schemas.microsoft.com/office/drawing/2014/main" id="{E0F94F7A-DFBE-014E-AA12-7CA65FC3E7A5}"/>
              </a:ext>
            </a:extLst>
          </p:cNvPr>
          <p:cNvPicPr>
            <a:picLocks noChangeAspect="1"/>
          </p:cNvPicPr>
          <p:nvPr userDrawn="1"/>
        </p:nvPicPr>
        <p:blipFill>
          <a:blip r:embed="rId2"/>
          <a:stretch>
            <a:fillRect/>
          </a:stretch>
        </p:blipFill>
        <p:spPr>
          <a:xfrm>
            <a:off x="838200" y="5937588"/>
            <a:ext cx="5146916" cy="61561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ight with shap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775337-1271-8347-B9CD-5488E4E0EC9C}"/>
              </a:ext>
            </a:extLst>
          </p:cNvPr>
          <p:cNvSpPr/>
          <p:nvPr userDrawn="1"/>
        </p:nvSpPr>
        <p:spPr>
          <a:xfrm>
            <a:off x="0" y="2213659"/>
            <a:ext cx="12192000" cy="2430683"/>
          </a:xfrm>
          <a:prstGeom prst="rect">
            <a:avLst/>
          </a:prstGeom>
          <a:solidFill>
            <a:schemeClr val="accent5">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9" name="Picture 8">
            <a:extLst>
              <a:ext uri="{FF2B5EF4-FFF2-40B4-BE49-F238E27FC236}">
                <a16:creationId xmlns:a16="http://schemas.microsoft.com/office/drawing/2014/main" id="{3D8BBBDC-9013-DF4E-9858-E87CEEB52AB3}"/>
              </a:ext>
            </a:extLst>
          </p:cNvPr>
          <p:cNvPicPr>
            <a:picLocks noChangeAspect="1"/>
          </p:cNvPicPr>
          <p:nvPr userDrawn="1"/>
        </p:nvPicPr>
        <p:blipFill>
          <a:blip r:embed="rId3"/>
          <a:stretch>
            <a:fillRect/>
          </a:stretch>
        </p:blipFill>
        <p:spPr>
          <a:xfrm>
            <a:off x="838200" y="5937588"/>
            <a:ext cx="5146916" cy="615612"/>
          </a:xfrm>
          <a:prstGeom prst="rect">
            <a:avLst/>
          </a:prstGeom>
        </p:spPr>
      </p:pic>
    </p:spTree>
    <p:extLst>
      <p:ext uri="{BB962C8B-B14F-4D97-AF65-F5344CB8AC3E}">
        <p14:creationId xmlns:p14="http://schemas.microsoft.com/office/powerpoint/2010/main" val="1064619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lai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838201" y="1886673"/>
            <a:ext cx="10515600" cy="405692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5C47EC3-0EC7-3246-A989-73981D26113E}"/>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368754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lai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0"/>
          </p:nvPr>
        </p:nvSpPr>
        <p:spPr>
          <a:xfrm>
            <a:off x="838200" y="1828800"/>
            <a:ext cx="105156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6F49A55-C312-3D4D-9B1B-8FB2433C5202}"/>
              </a:ext>
            </a:extLst>
          </p:cNvPr>
          <p:cNvPicPr>
            <a:picLocks noChangeAspect="1"/>
          </p:cNvPicPr>
          <p:nvPr userDrawn="1"/>
        </p:nvPicPr>
        <p:blipFill>
          <a:blip r:embed="rId2"/>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31602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002843-3CBC-294A-81CE-90BCFC7683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7" name="Content Placeholder 8">
            <a:extLst>
              <a:ext uri="{FF2B5EF4-FFF2-40B4-BE49-F238E27FC236}">
                <a16:creationId xmlns:a16="http://schemas.microsoft.com/office/drawing/2014/main" id="{E8E82735-A055-004A-984D-73E55416789A}"/>
              </a:ext>
            </a:extLst>
          </p:cNvPr>
          <p:cNvSpPr>
            <a:spLocks noGrp="1"/>
          </p:cNvSpPr>
          <p:nvPr>
            <p:ph sz="quarter" idx="10"/>
          </p:nvPr>
        </p:nvSpPr>
        <p:spPr>
          <a:xfrm>
            <a:off x="838200" y="1828800"/>
            <a:ext cx="105156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5CB5BAF0-239E-E740-B789-CFE98B9C7B39}"/>
              </a:ext>
            </a:extLst>
          </p:cNvPr>
          <p:cNvPicPr>
            <a:picLocks noChangeAspect="1"/>
          </p:cNvPicPr>
          <p:nvPr userDrawn="1"/>
        </p:nvPicPr>
        <p:blipFill>
          <a:blip r:embed="rId3"/>
          <a:stretch>
            <a:fillRect/>
          </a:stretch>
        </p:blipFill>
        <p:spPr>
          <a:xfrm>
            <a:off x="838199" y="6353793"/>
            <a:ext cx="2304256" cy="275607"/>
          </a:xfrm>
          <a:prstGeom prst="rect">
            <a:avLst/>
          </a:prstGeom>
        </p:spPr>
      </p:pic>
    </p:spTree>
    <p:extLst>
      <p:ext uri="{BB962C8B-B14F-4D97-AF65-F5344CB8AC3E}">
        <p14:creationId xmlns:p14="http://schemas.microsoft.com/office/powerpoint/2010/main" val="1152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hite with logo">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F49A55-C312-3D4D-9B1B-8FB2433C5202}"/>
              </a:ext>
            </a:extLst>
          </p:cNvPr>
          <p:cNvPicPr>
            <a:picLocks noChangeAspect="1"/>
          </p:cNvPicPr>
          <p:nvPr userDrawn="1"/>
        </p:nvPicPr>
        <p:blipFill>
          <a:blip r:embed="rId2"/>
          <a:stretch>
            <a:fillRect/>
          </a:stretch>
        </p:blipFill>
        <p:spPr>
          <a:xfrm>
            <a:off x="837865" y="6353753"/>
            <a:ext cx="2304589" cy="275647"/>
          </a:xfrm>
          <a:prstGeom prst="rect">
            <a:avLst/>
          </a:prstGeom>
        </p:spPr>
      </p:pic>
    </p:spTree>
    <p:extLst>
      <p:ext uri="{BB962C8B-B14F-4D97-AF65-F5344CB8AC3E}">
        <p14:creationId xmlns:p14="http://schemas.microsoft.com/office/powerpoint/2010/main" val="404212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649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5" r:id="rId3"/>
    <p:sldLayoutId id="2147483664" r:id="rId4"/>
    <p:sldLayoutId id="2147483655" r:id="rId5"/>
    <p:sldLayoutId id="2147483661" r:id="rId6"/>
    <p:sldLayoutId id="2147483656" r:id="rId7"/>
    <p:sldLayoutId id="2147483671" r:id="rId8"/>
    <p:sldLayoutId id="2147483668" r:id="rId9"/>
    <p:sldLayoutId id="2147483672" r:id="rId10"/>
    <p:sldLayoutId id="2147483669" r:id="rId11"/>
    <p:sldLayoutId id="2147483650" r:id="rId12"/>
    <p:sldLayoutId id="2147483654" r:id="rId13"/>
    <p:sldLayoutId id="2147483663" r:id="rId14"/>
    <p:sldLayoutId id="2147483652" r:id="rId15"/>
    <p:sldLayoutId id="2147483653" r:id="rId16"/>
    <p:sldLayoutId id="2147483670" r:id="rId17"/>
    <p:sldLayoutId id="2147483651" r:id="rId18"/>
    <p:sldLayoutId id="2147483662" r:id="rId19"/>
    <p:sldLayoutId id="2147483657" r:id="rId20"/>
    <p:sldLayoutId id="2147483658" r:id="rId21"/>
    <p:sldLayoutId id="2147483659" r:id="rId22"/>
    <p:sldLayoutId id="2147483666" r:id="rId23"/>
    <p:sldLayoutId id="2147483667"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p:titleStyle>
    <p:body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mailto:mercado1@nih.gov" TargetMode="External"/><Relationship Id="rId2" Type="http://schemas.openxmlformats.org/officeDocument/2006/relationships/hyperlink" Target="https://www.istockphoto.com/" TargetMode="External"/><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hyperlink" Target="https://simonwillison.net/2023/Oct/23/embeddings/" TargetMode="Externa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hyperlink" Target="https://github.com/NSHipster/DBSCAN" TargetMode="External"/><Relationship Id="rId5" Type="http://schemas.openxmlformats.org/officeDocument/2006/relationships/image" Target="../media/image21.png"/><Relationship Id="rId4" Type="http://schemas.openxmlformats.org/officeDocument/2006/relationships/hyperlink" Target="https://github.com/simonw/llm-clust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ite slide presentation slide">
            <a:extLst>
              <a:ext uri="{FF2B5EF4-FFF2-40B4-BE49-F238E27FC236}">
                <a16:creationId xmlns:a16="http://schemas.microsoft.com/office/drawing/2014/main" id="{B806DC64-FE55-7B4F-A3D9-AE5528BBB901}"/>
              </a:ext>
            </a:extLst>
          </p:cNvPr>
          <p:cNvSpPr>
            <a:spLocks noGrp="1"/>
          </p:cNvSpPr>
          <p:nvPr>
            <p:ph type="title"/>
          </p:nvPr>
        </p:nvSpPr>
        <p:spPr/>
        <p:txBody>
          <a:bodyPr>
            <a:normAutofit fontScale="90000"/>
          </a:bodyPr>
          <a:lstStyle/>
          <a:p>
            <a:r>
              <a:rPr lang="en-US" sz="4400" dirty="0"/>
              <a:t>ClinCluster: Aggregating Disease Terms in ClinVar</a:t>
            </a:r>
            <a:endParaRPr lang="en-US" dirty="0"/>
          </a:p>
        </p:txBody>
      </p:sp>
      <p:sp>
        <p:nvSpPr>
          <p:cNvPr id="3" name="Text Placeholder 2">
            <a:extLst>
              <a:ext uri="{FF2B5EF4-FFF2-40B4-BE49-F238E27FC236}">
                <a16:creationId xmlns:a16="http://schemas.microsoft.com/office/drawing/2014/main" id="{5C3F5B91-1237-B746-B277-D96E74564BF2}"/>
              </a:ext>
            </a:extLst>
          </p:cNvPr>
          <p:cNvSpPr>
            <a:spLocks noGrp="1"/>
          </p:cNvSpPr>
          <p:nvPr>
            <p:ph type="body" sz="quarter" idx="10"/>
          </p:nvPr>
        </p:nvSpPr>
        <p:spPr>
          <a:xfrm>
            <a:off x="838200" y="3756819"/>
            <a:ext cx="10515600" cy="1119981"/>
          </a:xfrm>
        </p:spPr>
        <p:txBody>
          <a:bodyPr/>
          <a:lstStyle/>
          <a:p>
            <a:pPr>
              <a:lnSpc>
                <a:spcPct val="100000"/>
              </a:lnSpc>
            </a:pPr>
            <a:r>
              <a:rPr lang="en-US" dirty="0"/>
              <a:t>NCBI’s ML/AI </a:t>
            </a:r>
            <a:r>
              <a:rPr lang="en-US" dirty="0" err="1"/>
              <a:t>Codeathon</a:t>
            </a:r>
            <a:endParaRPr lang="en-US" dirty="0"/>
          </a:p>
          <a:p>
            <a:pPr>
              <a:lnSpc>
                <a:spcPct val="100000"/>
              </a:lnSpc>
              <a:spcBef>
                <a:spcPts val="0"/>
              </a:spcBef>
            </a:pPr>
            <a:r>
              <a:rPr lang="en-US" dirty="0"/>
              <a:t>Feb 26 - Mar 1, 2024</a:t>
            </a:r>
          </a:p>
        </p:txBody>
      </p:sp>
    </p:spTree>
    <p:extLst>
      <p:ext uri="{BB962C8B-B14F-4D97-AF65-F5344CB8AC3E}">
        <p14:creationId xmlns:p14="http://schemas.microsoft.com/office/powerpoint/2010/main" val="3543833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CA12-3508-0924-CD48-B169074DC982}"/>
              </a:ext>
            </a:extLst>
          </p:cNvPr>
          <p:cNvSpPr>
            <a:spLocks noGrp="1"/>
          </p:cNvSpPr>
          <p:nvPr>
            <p:ph type="title"/>
          </p:nvPr>
        </p:nvSpPr>
        <p:spPr>
          <a:xfrm>
            <a:off x="838200" y="0"/>
            <a:ext cx="10515600" cy="1325563"/>
          </a:xfrm>
        </p:spPr>
        <p:txBody>
          <a:bodyPr/>
          <a:lstStyle/>
          <a:p>
            <a:r>
              <a:rPr lang="en-US" dirty="0"/>
              <a:t>ClinCluster: Performance metric</a:t>
            </a:r>
          </a:p>
        </p:txBody>
      </p:sp>
      <p:pic>
        <p:nvPicPr>
          <p:cNvPr id="4" name="Picture 3">
            <a:extLst>
              <a:ext uri="{FF2B5EF4-FFF2-40B4-BE49-F238E27FC236}">
                <a16:creationId xmlns:a16="http://schemas.microsoft.com/office/drawing/2014/main" id="{D2ABBB7D-2FFA-1D23-4F20-5320ED8325FE}"/>
              </a:ext>
            </a:extLst>
          </p:cNvPr>
          <p:cNvPicPr>
            <a:picLocks noChangeAspect="1"/>
          </p:cNvPicPr>
          <p:nvPr/>
        </p:nvPicPr>
        <p:blipFill>
          <a:blip r:embed="rId2"/>
          <a:stretch>
            <a:fillRect/>
          </a:stretch>
        </p:blipFill>
        <p:spPr>
          <a:xfrm>
            <a:off x="6096000" y="1142999"/>
            <a:ext cx="5258916" cy="4866009"/>
          </a:xfrm>
          <a:prstGeom prst="rect">
            <a:avLst/>
          </a:prstGeom>
          <a:ln w="28575">
            <a:solidFill>
              <a:schemeClr val="bg2">
                <a:lumMod val="50000"/>
              </a:schemeClr>
            </a:solidFill>
          </a:ln>
        </p:spPr>
      </p:pic>
      <p:pic>
        <p:nvPicPr>
          <p:cNvPr id="7" name="Picture 6">
            <a:extLst>
              <a:ext uri="{FF2B5EF4-FFF2-40B4-BE49-F238E27FC236}">
                <a16:creationId xmlns:a16="http://schemas.microsoft.com/office/drawing/2014/main" id="{FF151609-50D5-22EA-12AD-7AF406C03EE7}"/>
              </a:ext>
            </a:extLst>
          </p:cNvPr>
          <p:cNvPicPr>
            <a:picLocks noChangeAspect="1"/>
          </p:cNvPicPr>
          <p:nvPr/>
        </p:nvPicPr>
        <p:blipFill>
          <a:blip r:embed="rId3"/>
          <a:stretch>
            <a:fillRect/>
          </a:stretch>
        </p:blipFill>
        <p:spPr>
          <a:xfrm>
            <a:off x="381000" y="1143000"/>
            <a:ext cx="5462996" cy="4866009"/>
          </a:xfrm>
          <a:prstGeom prst="rect">
            <a:avLst/>
          </a:prstGeom>
          <a:ln w="28575">
            <a:solidFill>
              <a:schemeClr val="bg2">
                <a:lumMod val="50000"/>
              </a:schemeClr>
            </a:solidFill>
          </a:ln>
        </p:spPr>
      </p:pic>
      <p:sp>
        <p:nvSpPr>
          <p:cNvPr id="3" name="TextBox 2">
            <a:extLst>
              <a:ext uri="{FF2B5EF4-FFF2-40B4-BE49-F238E27FC236}">
                <a16:creationId xmlns:a16="http://schemas.microsoft.com/office/drawing/2014/main" id="{C0479200-7570-3F00-F51C-65A970803C45}"/>
              </a:ext>
            </a:extLst>
          </p:cNvPr>
          <p:cNvSpPr txBox="1"/>
          <p:nvPr/>
        </p:nvSpPr>
        <p:spPr>
          <a:xfrm rot="20308044">
            <a:off x="3062801" y="2639368"/>
            <a:ext cx="5867400" cy="1077218"/>
          </a:xfrm>
          <a:prstGeom prst="rect">
            <a:avLst/>
          </a:prstGeom>
          <a:solidFill>
            <a:srgbClr val="7AB5E6"/>
          </a:solidFill>
          <a:effectLst>
            <a:outerShdw blurRad="50800" dist="38100" dir="2700000" algn="tl" rotWithShape="0">
              <a:prstClr val="black">
                <a:alpha val="40000"/>
              </a:prstClr>
            </a:outerShdw>
          </a:effectLst>
        </p:spPr>
        <p:txBody>
          <a:bodyPr wrap="square" rtlCol="0">
            <a:spAutoFit/>
          </a:bodyPr>
          <a:lstStyle/>
          <a:p>
            <a:pPr algn="ctr"/>
            <a:r>
              <a:rPr lang="en-US" sz="3200" dirty="0"/>
              <a:t>AI is not perfect but still amazing; human experts are crucial! </a:t>
            </a:r>
          </a:p>
        </p:txBody>
      </p:sp>
    </p:spTree>
    <p:extLst>
      <p:ext uri="{BB962C8B-B14F-4D97-AF65-F5344CB8AC3E}">
        <p14:creationId xmlns:p14="http://schemas.microsoft.com/office/powerpoint/2010/main" val="177319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65D1-20AB-511C-F185-324619F05675}"/>
              </a:ext>
            </a:extLst>
          </p:cNvPr>
          <p:cNvSpPr>
            <a:spLocks noGrp="1"/>
          </p:cNvSpPr>
          <p:nvPr>
            <p:ph type="title"/>
          </p:nvPr>
        </p:nvSpPr>
        <p:spPr/>
        <p:txBody>
          <a:bodyPr/>
          <a:lstStyle/>
          <a:p>
            <a:r>
              <a:rPr lang="en-US" dirty="0"/>
              <a:t>Reproducible implementation</a:t>
            </a:r>
          </a:p>
        </p:txBody>
      </p:sp>
      <p:pic>
        <p:nvPicPr>
          <p:cNvPr id="5" name="Graphic 4">
            <a:extLst>
              <a:ext uri="{FF2B5EF4-FFF2-40B4-BE49-F238E27FC236}">
                <a16:creationId xmlns:a16="http://schemas.microsoft.com/office/drawing/2014/main" id="{4ED99059-8CFE-98A0-B819-496B2E8995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0" y="2133600"/>
            <a:ext cx="4635500" cy="762000"/>
          </a:xfrm>
          <a:prstGeom prst="rect">
            <a:avLst/>
          </a:prstGeom>
        </p:spPr>
      </p:pic>
      <p:pic>
        <p:nvPicPr>
          <p:cNvPr id="7" name="Picture 6" descr="A blue background with white text&#10;&#10;Description automatically generated">
            <a:extLst>
              <a:ext uri="{FF2B5EF4-FFF2-40B4-BE49-F238E27FC236}">
                <a16:creationId xmlns:a16="http://schemas.microsoft.com/office/drawing/2014/main" id="{155316C7-DA41-FEF8-6871-7E30FFFF1BB5}"/>
              </a:ext>
            </a:extLst>
          </p:cNvPr>
          <p:cNvPicPr>
            <a:picLocks noChangeAspect="1"/>
          </p:cNvPicPr>
          <p:nvPr/>
        </p:nvPicPr>
        <p:blipFill>
          <a:blip r:embed="rId4"/>
          <a:stretch>
            <a:fillRect/>
          </a:stretch>
        </p:blipFill>
        <p:spPr>
          <a:xfrm>
            <a:off x="6057900" y="3276600"/>
            <a:ext cx="4103492" cy="1454150"/>
          </a:xfrm>
          <a:prstGeom prst="rect">
            <a:avLst/>
          </a:prstGeom>
        </p:spPr>
      </p:pic>
    </p:spTree>
    <p:extLst>
      <p:ext uri="{BB962C8B-B14F-4D97-AF65-F5344CB8AC3E}">
        <p14:creationId xmlns:p14="http://schemas.microsoft.com/office/powerpoint/2010/main" val="1655056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92F663D-1876-B0EA-2B7C-041EAA94D4B8}"/>
              </a:ext>
            </a:extLst>
          </p:cNvPr>
          <p:cNvPicPr>
            <a:picLocks noChangeAspect="1"/>
          </p:cNvPicPr>
          <p:nvPr/>
        </p:nvPicPr>
        <p:blipFill>
          <a:blip r:embed="rId2"/>
          <a:stretch>
            <a:fillRect/>
          </a:stretch>
        </p:blipFill>
        <p:spPr>
          <a:xfrm>
            <a:off x="1828800" y="152400"/>
            <a:ext cx="8915400" cy="6173433"/>
          </a:xfrm>
          <a:prstGeom prst="rect">
            <a:avLst/>
          </a:prstGeom>
        </p:spPr>
      </p:pic>
    </p:spTree>
    <p:extLst>
      <p:ext uri="{BB962C8B-B14F-4D97-AF65-F5344CB8AC3E}">
        <p14:creationId xmlns:p14="http://schemas.microsoft.com/office/powerpoint/2010/main" val="2730339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44C0-2DFE-E546-98B4-49CA589DDEF6}"/>
              </a:ext>
            </a:extLst>
          </p:cNvPr>
          <p:cNvSpPr>
            <a:spLocks noGrp="1"/>
          </p:cNvSpPr>
          <p:nvPr>
            <p:ph type="title"/>
          </p:nvPr>
        </p:nvSpPr>
        <p:spPr/>
        <p:txBody>
          <a:bodyPr>
            <a:normAutofit/>
          </a:bodyPr>
          <a:lstStyle/>
          <a:p>
            <a:r>
              <a:rPr lang="en-US" dirty="0"/>
              <a:t>Acknowledgements</a:t>
            </a:r>
          </a:p>
        </p:txBody>
      </p:sp>
      <p:sp>
        <p:nvSpPr>
          <p:cNvPr id="3" name="Text Placeholder 2">
            <a:extLst>
              <a:ext uri="{FF2B5EF4-FFF2-40B4-BE49-F238E27FC236}">
                <a16:creationId xmlns:a16="http://schemas.microsoft.com/office/drawing/2014/main" id="{3ECD9E1F-F27A-1D46-9C5F-A0FB61F01E8C}"/>
              </a:ext>
            </a:extLst>
          </p:cNvPr>
          <p:cNvSpPr>
            <a:spLocks noGrp="1"/>
          </p:cNvSpPr>
          <p:nvPr>
            <p:ph type="body" sz="quarter" idx="11"/>
          </p:nvPr>
        </p:nvSpPr>
        <p:spPr>
          <a:xfrm>
            <a:off x="990601" y="1752600"/>
            <a:ext cx="5105400" cy="4423015"/>
          </a:xfrm>
        </p:spPr>
        <p:txBody>
          <a:bodyPr>
            <a:normAutofit/>
          </a:bodyPr>
          <a:lstStyle/>
          <a:p>
            <a:pPr algn="l"/>
            <a:r>
              <a:rPr lang="en-US" b="0" i="0" dirty="0">
                <a:solidFill>
                  <a:srgbClr val="1F2328"/>
                </a:solidFill>
                <a:effectLst/>
                <a:latin typeface="-apple-system"/>
              </a:rPr>
              <a:t>Lauren Edgar, NIH/NHGRI</a:t>
            </a:r>
          </a:p>
          <a:p>
            <a:pPr algn="l"/>
            <a:r>
              <a:rPr lang="en-US" b="0" i="0" dirty="0">
                <a:solidFill>
                  <a:srgbClr val="1F2328"/>
                </a:solidFill>
                <a:effectLst/>
                <a:latin typeface="-apple-system"/>
              </a:rPr>
              <a:t>Benjamin Kesler, Vanderbilt University</a:t>
            </a:r>
          </a:p>
          <a:p>
            <a:pPr algn="l"/>
            <a:r>
              <a:rPr lang="en-US" b="0" i="0" dirty="0">
                <a:solidFill>
                  <a:srgbClr val="1F2328"/>
                </a:solidFill>
                <a:effectLst/>
                <a:latin typeface="-apple-system"/>
              </a:rPr>
              <a:t>Nicholas Minor, University of Wisconsin</a:t>
            </a:r>
          </a:p>
          <a:p>
            <a:pPr algn="l"/>
            <a:r>
              <a:rPr lang="en-US" b="0" i="0" dirty="0">
                <a:solidFill>
                  <a:srgbClr val="1F2328"/>
                </a:solidFill>
                <a:effectLst/>
                <a:latin typeface="-apple-system"/>
              </a:rPr>
              <a:t>Michael </a:t>
            </a:r>
            <a:r>
              <a:rPr lang="en-US" b="0" i="0" dirty="0" err="1">
                <a:solidFill>
                  <a:srgbClr val="1F2328"/>
                </a:solidFill>
                <a:effectLst/>
                <a:latin typeface="-apple-system"/>
              </a:rPr>
              <a:t>Muchow</a:t>
            </a:r>
            <a:r>
              <a:rPr lang="en-US" b="0" i="0" dirty="0">
                <a:solidFill>
                  <a:srgbClr val="1F2328"/>
                </a:solidFill>
                <a:effectLst/>
                <a:latin typeface="-apple-system"/>
              </a:rPr>
              <a:t>, Unaffiliated</a:t>
            </a:r>
          </a:p>
          <a:p>
            <a:pPr algn="l"/>
            <a:r>
              <a:rPr lang="en-US" b="0" i="0" dirty="0">
                <a:solidFill>
                  <a:srgbClr val="1F2328"/>
                </a:solidFill>
                <a:effectLst/>
                <a:latin typeface="-apple-system"/>
              </a:rPr>
              <a:t>Rebecca Orris, NIH/NCBI</a:t>
            </a:r>
          </a:p>
          <a:p>
            <a:pPr algn="l"/>
            <a:r>
              <a:rPr lang="en-US" b="0" i="0" dirty="0" err="1">
                <a:solidFill>
                  <a:srgbClr val="1F2328"/>
                </a:solidFill>
                <a:effectLst/>
                <a:latin typeface="-apple-system"/>
              </a:rPr>
              <a:t>Wengang</a:t>
            </a:r>
            <a:r>
              <a:rPr lang="en-US" b="0" i="0" dirty="0">
                <a:solidFill>
                  <a:srgbClr val="1F2328"/>
                </a:solidFill>
                <a:effectLst/>
                <a:latin typeface="-apple-system"/>
              </a:rPr>
              <a:t> Zhang, NIH/NCI</a:t>
            </a:r>
          </a:p>
          <a:p>
            <a:pPr algn="l"/>
            <a:r>
              <a:rPr lang="en-US" b="0" i="0" dirty="0">
                <a:solidFill>
                  <a:srgbClr val="1F2328"/>
                </a:solidFill>
                <a:effectLst/>
                <a:latin typeface="-apple-system"/>
              </a:rPr>
              <a:t>Guangfeng Song, NIH/NCBI (Co-Team Leader)</a:t>
            </a:r>
          </a:p>
          <a:p>
            <a:r>
              <a:rPr lang="en-US" b="0" i="0" dirty="0">
                <a:solidFill>
                  <a:srgbClr val="1F2328"/>
                </a:solidFill>
                <a:effectLst/>
                <a:latin typeface="-apple-system"/>
              </a:rPr>
              <a:t>Melissa Landrum, NIH/NCBI (Co-Team Leader)</a:t>
            </a:r>
          </a:p>
          <a:p>
            <a:endParaRPr lang="en-US" dirty="0"/>
          </a:p>
        </p:txBody>
      </p:sp>
      <p:sp>
        <p:nvSpPr>
          <p:cNvPr id="7" name="Text Placeholder 6">
            <a:extLst>
              <a:ext uri="{FF2B5EF4-FFF2-40B4-BE49-F238E27FC236}">
                <a16:creationId xmlns:a16="http://schemas.microsoft.com/office/drawing/2014/main" id="{3D2B36D6-B31E-544C-A88B-72E99EE9BC5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4774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CAAC-F73C-CE4D-BDD0-C7622FB4C1CE}"/>
              </a:ext>
            </a:extLst>
          </p:cNvPr>
          <p:cNvSpPr>
            <a:spLocks noGrp="1"/>
          </p:cNvSpPr>
          <p:nvPr>
            <p:ph type="title"/>
          </p:nvPr>
        </p:nvSpPr>
        <p:spPr/>
        <p:txBody>
          <a:bodyPr>
            <a:normAutofit/>
          </a:bodyPr>
          <a:lstStyle/>
          <a:p>
            <a:r>
              <a:rPr lang="en-US" dirty="0"/>
              <a:t>Dark title slide option</a:t>
            </a:r>
          </a:p>
        </p:txBody>
      </p:sp>
      <p:sp>
        <p:nvSpPr>
          <p:cNvPr id="3" name="Text Placeholder 2">
            <a:extLst>
              <a:ext uri="{FF2B5EF4-FFF2-40B4-BE49-F238E27FC236}">
                <a16:creationId xmlns:a16="http://schemas.microsoft.com/office/drawing/2014/main" id="{104CD0FA-3312-B74B-8BF6-5075DD64FA1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0538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58000" cy="1325563"/>
          </a:xfrm>
        </p:spPr>
        <p:txBody>
          <a:bodyPr>
            <a:normAutofit fontScale="90000"/>
          </a:bodyPr>
          <a:lstStyle/>
          <a:p>
            <a:pPr>
              <a:lnSpc>
                <a:spcPct val="120000"/>
              </a:lnSpc>
            </a:pPr>
            <a:r>
              <a:rPr lang="en-US" sz="3600" b="1" dirty="0">
                <a:solidFill>
                  <a:schemeClr val="tx1"/>
                </a:solidFill>
              </a:rPr>
              <a:t>Create a photo background like in</a:t>
            </a:r>
            <a:br>
              <a:rPr lang="en-US" sz="3600" b="1" dirty="0">
                <a:solidFill>
                  <a:schemeClr val="tx1"/>
                </a:solidFill>
              </a:rPr>
            </a:br>
            <a:r>
              <a:rPr lang="en-US" sz="3600" b="1" dirty="0">
                <a:solidFill>
                  <a:schemeClr val="tx1"/>
                </a:solidFill>
              </a:rPr>
              <a:t>the previous slide</a:t>
            </a:r>
          </a:p>
        </p:txBody>
      </p:sp>
      <p:sp>
        <p:nvSpPr>
          <p:cNvPr id="5" name="Content Placeholder 4"/>
          <p:cNvSpPr>
            <a:spLocks noGrp="1"/>
          </p:cNvSpPr>
          <p:nvPr>
            <p:ph sz="half" idx="1"/>
          </p:nvPr>
        </p:nvSpPr>
        <p:spPr/>
        <p:txBody>
          <a:bodyPr>
            <a:normAutofit fontScale="77500" lnSpcReduction="20000"/>
          </a:bodyPr>
          <a:lstStyle/>
          <a:p>
            <a:pPr marL="514350" indent="-514350">
              <a:buFont typeface="+mj-lt"/>
              <a:buAutoNum type="arabicPeriod"/>
            </a:pPr>
            <a:r>
              <a:rPr lang="en-US" dirty="0">
                <a:solidFill>
                  <a:schemeClr val="tx1"/>
                </a:solidFill>
              </a:rPr>
              <a:t>Insert a background photo in Slide #2.</a:t>
            </a:r>
          </a:p>
          <a:p>
            <a:pPr marL="514350" indent="-514350">
              <a:buFont typeface="+mj-lt"/>
              <a:buAutoNum type="arabicPeriod"/>
            </a:pPr>
            <a:r>
              <a:rPr lang="en-US" dirty="0">
                <a:solidFill>
                  <a:schemeClr val="tx1"/>
                </a:solidFill>
              </a:rPr>
              <a:t>In the Home tab, go to the Arrange dropdown,  select Send to Back.</a:t>
            </a:r>
          </a:p>
          <a:p>
            <a:pPr marL="514350" indent="-514350">
              <a:buFont typeface="+mj-lt"/>
              <a:buAutoNum type="arabicPeriod"/>
            </a:pPr>
            <a:r>
              <a:rPr lang="en-US" dirty="0">
                <a:solidFill>
                  <a:schemeClr val="tx1"/>
                </a:solidFill>
              </a:rPr>
              <a:t>Select the books background photo and delete it.</a:t>
            </a:r>
          </a:p>
          <a:p>
            <a:pPr marL="514350" indent="-514350">
              <a:buFont typeface="+mj-lt"/>
              <a:buAutoNum type="arabicPeriod"/>
            </a:pPr>
            <a:r>
              <a:rPr lang="en-US" dirty="0">
                <a:solidFill>
                  <a:schemeClr val="tx1"/>
                </a:solidFill>
              </a:rPr>
              <a:t>Adjust the transparency of the blue rectangle, select the rectangle, go to the Picture Format tab and select appropriate Transparency.</a:t>
            </a:r>
          </a:p>
        </p:txBody>
      </p:sp>
      <p:pic>
        <p:nvPicPr>
          <p:cNvPr id="6" name="Picture 5" descr="Powerpoint Picture Format menu option"/>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96844" y="4317163"/>
            <a:ext cx="4359730" cy="1577452"/>
          </a:xfrm>
          <a:prstGeom prst="rect">
            <a:avLst/>
          </a:prstGeom>
          <a:effectLst>
            <a:outerShdw blurRad="50800" dist="76200" dir="8100000" algn="tr" rotWithShape="0">
              <a:prstClr val="black">
                <a:alpha val="40000"/>
              </a:prstClr>
            </a:outerShdw>
          </a:effectLst>
        </p:spPr>
      </p:pic>
      <p:pic>
        <p:nvPicPr>
          <p:cNvPr id="8" name="Picture 7" descr="Powerpoint arrange objects functio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9208" y="1544320"/>
            <a:ext cx="4409914" cy="2336800"/>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830349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normAutofit fontScale="90000"/>
          </a:bodyPr>
          <a:lstStyle/>
          <a:p>
            <a:r>
              <a:rPr lang="en-US" sz="4500" b="1" dirty="0">
                <a:solidFill>
                  <a:schemeClr val="bg1"/>
                </a:solidFill>
                <a:latin typeface="Source Sans Pro" charset="0"/>
                <a:ea typeface="Source Sans Pro" charset="0"/>
                <a:cs typeface="Source Sans Pro" charset="0"/>
              </a:rPr>
              <a:t>Recommendations for presentation slides</a:t>
            </a:r>
          </a:p>
        </p:txBody>
      </p:sp>
      <p:sp>
        <p:nvSpPr>
          <p:cNvPr id="3" name="Content Placeholder 2"/>
          <p:cNvSpPr>
            <a:spLocks noGrp="1"/>
          </p:cNvSpPr>
          <p:nvPr>
            <p:ph idx="4294967295"/>
          </p:nvPr>
        </p:nvSpPr>
        <p:spPr>
          <a:xfrm>
            <a:off x="727364" y="1620982"/>
            <a:ext cx="10737273" cy="4365750"/>
          </a:xfrm>
        </p:spPr>
        <p:txBody>
          <a:bodyPr>
            <a:noAutofit/>
          </a:bodyPr>
          <a:lstStyle/>
          <a:p>
            <a:pPr>
              <a:lnSpc>
                <a:spcPct val="135000"/>
              </a:lnSpc>
            </a:pPr>
            <a:r>
              <a:rPr lang="en-US" sz="3000" dirty="0">
                <a:solidFill>
                  <a:schemeClr val="bg1"/>
                </a:solidFill>
              </a:rPr>
              <a:t>Do not include a lot of text in your presentation slides. Only include what is absolutely necessary to get your point across.</a:t>
            </a:r>
          </a:p>
          <a:p>
            <a:pPr>
              <a:lnSpc>
                <a:spcPct val="135000"/>
              </a:lnSpc>
            </a:pPr>
            <a:r>
              <a:rPr lang="en-US" sz="3000" dirty="0">
                <a:solidFill>
                  <a:schemeClr val="bg1"/>
                </a:solidFill>
              </a:rPr>
              <a:t>Your audience will concentrate to much on reading the slides an not listen to what you have to say.</a:t>
            </a:r>
          </a:p>
          <a:p>
            <a:pPr>
              <a:lnSpc>
                <a:spcPct val="135000"/>
              </a:lnSpc>
            </a:pPr>
            <a:r>
              <a:rPr lang="en-US" sz="3000" dirty="0">
                <a:solidFill>
                  <a:schemeClr val="bg1"/>
                </a:solidFill>
              </a:rPr>
              <a:t>If the audience needs to retain a lot of information, give out handouts or a web link at the end of the presentation.</a:t>
            </a:r>
          </a:p>
        </p:txBody>
      </p:sp>
    </p:spTree>
    <p:extLst>
      <p:ext uri="{BB962C8B-B14F-4D97-AF65-F5344CB8AC3E}">
        <p14:creationId xmlns:p14="http://schemas.microsoft.com/office/powerpoint/2010/main" val="563471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noGrp="1"/>
          </p:cNvSpPr>
          <p:nvPr>
            <p:ph type="title" idx="4294967295"/>
          </p:nvPr>
        </p:nvSpPr>
        <p:spPr>
          <a:xfrm>
            <a:off x="831850" y="1736726"/>
            <a:ext cx="10515600" cy="28527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3200" kern="1200">
                <a:solidFill>
                  <a:schemeClr val="tx1"/>
                </a:solidFill>
                <a:latin typeface="Helvetica" charset="0"/>
                <a:ea typeface="Helvetica" charset="0"/>
                <a:cs typeface="Helvetic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One idea per slide.</a:t>
            </a:r>
          </a:p>
        </p:txBody>
      </p:sp>
      <p:sp>
        <p:nvSpPr>
          <p:cNvPr id="7" name="Text Placeholder 4"/>
          <p:cNvSpPr txBox="1">
            <a:spLocks/>
          </p:cNvSpPr>
          <p:nvPr/>
        </p:nvSpPr>
        <p:spPr>
          <a:xfrm>
            <a:off x="831850" y="4589463"/>
            <a:ext cx="10515600" cy="1371499"/>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a:buNone/>
              <a:defRPr sz="3200" b="0" i="0" kern="1200">
                <a:solidFill>
                  <a:schemeClr val="tx1"/>
                </a:solidFill>
                <a:latin typeface="Helvetica" charset="0"/>
                <a:ea typeface="Helvetica" charset="0"/>
                <a:cs typeface="Helvetica" charset="0"/>
              </a:defRPr>
            </a:lvl1pPr>
            <a:lvl2pPr marL="457200" indent="0" algn="l" defTabSz="914400" rtl="0" eaLnBrk="1" latinLnBrk="0" hangingPunct="1">
              <a:lnSpc>
                <a:spcPct val="125000"/>
              </a:lnSpc>
              <a:spcBef>
                <a:spcPts val="500"/>
              </a:spcBef>
              <a:buFont typeface="Arial"/>
              <a:buNone/>
              <a:defRPr sz="2800" b="0" i="0" kern="1200">
                <a:solidFill>
                  <a:schemeClr val="tx1"/>
                </a:solidFill>
                <a:latin typeface="Helvetica" charset="0"/>
                <a:ea typeface="Helvetica" charset="0"/>
                <a:cs typeface="Helvetica" charset="0"/>
              </a:defRPr>
            </a:lvl2pPr>
            <a:lvl3pPr marL="914400" indent="0" algn="l" defTabSz="914400" rtl="0" eaLnBrk="1" latinLnBrk="0" hangingPunct="1">
              <a:lnSpc>
                <a:spcPct val="125000"/>
              </a:lnSpc>
              <a:spcBef>
                <a:spcPts val="500"/>
              </a:spcBef>
              <a:buFont typeface="Arial"/>
              <a:buNone/>
              <a:defRPr sz="2400" b="0" i="0" kern="1200">
                <a:solidFill>
                  <a:schemeClr val="tx1"/>
                </a:solidFill>
                <a:latin typeface="Helvetica" charset="0"/>
                <a:ea typeface="Helvetica" charset="0"/>
                <a:cs typeface="Helvetica" charset="0"/>
              </a:defRPr>
            </a:lvl3pPr>
            <a:lvl4pPr marL="1371600" indent="0" algn="l" defTabSz="914400" rtl="0" eaLnBrk="1" latinLnBrk="0" hangingPunct="1">
              <a:lnSpc>
                <a:spcPct val="125000"/>
              </a:lnSpc>
              <a:spcBef>
                <a:spcPts val="500"/>
              </a:spcBef>
              <a:buFont typeface="Arial"/>
              <a:buNone/>
              <a:defRPr sz="2000" b="0" i="0" kern="1200">
                <a:solidFill>
                  <a:schemeClr val="tx1"/>
                </a:solidFill>
                <a:latin typeface="Helvetica" charset="0"/>
                <a:ea typeface="Helvetica" charset="0"/>
                <a:cs typeface="Helvetica" charset="0"/>
              </a:defRPr>
            </a:lvl4pPr>
            <a:lvl5pPr marL="1828800" indent="0" algn="l" defTabSz="914400" rtl="0" eaLnBrk="1" latinLnBrk="0" hangingPunct="1">
              <a:lnSpc>
                <a:spcPct val="125000"/>
              </a:lnSpc>
              <a:spcBef>
                <a:spcPts val="500"/>
              </a:spcBef>
              <a:buFont typeface="Arial"/>
              <a:buNone/>
              <a:defRPr sz="2000" b="0" i="0" kern="1200">
                <a:solidFill>
                  <a:schemeClr val="tx1"/>
                </a:solidFill>
                <a:latin typeface="Helvetica" charset="0"/>
                <a:ea typeface="Helvetica" charset="0"/>
                <a:cs typeface="Helvetica" charset="0"/>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r>
              <a:rPr lang="en-US" sz="3600" dirty="0"/>
              <a:t>Consider your slides as an outline of your talk. </a:t>
            </a:r>
          </a:p>
        </p:txBody>
      </p:sp>
    </p:spTree>
    <p:extLst>
      <p:ext uri="{BB962C8B-B14F-4D97-AF65-F5344CB8AC3E}">
        <p14:creationId xmlns:p14="http://schemas.microsoft.com/office/powerpoint/2010/main" val="200936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title" idx="4294967295"/>
          </p:nvPr>
        </p:nvSpPr>
        <p:spPr>
          <a:xfrm>
            <a:off x="838200" y="1825625"/>
            <a:ext cx="10515600" cy="41941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125000"/>
              </a:lnSpc>
              <a:spcBef>
                <a:spcPts val="1000"/>
              </a:spcBef>
              <a:spcAft>
                <a:spcPts val="0"/>
              </a:spcAft>
              <a:buClrTx/>
              <a:buSzTx/>
              <a:buFont typeface="Arial"/>
              <a:buNone/>
              <a:tabLst/>
              <a:defRPr/>
            </a:pPr>
            <a:r>
              <a:rPr kumimoji="0" lang="en-US" sz="30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One of the key facts about working memory is that it has a very limited capacity. The </a:t>
            </a:r>
            <a:r>
              <a:rPr kumimoji="0" lang="en-US" sz="3000" b="0" i="1"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Principle of Limited Capacity</a:t>
            </a:r>
            <a:r>
              <a:rPr kumimoji="0" lang="en-US" sz="30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 states that people have a limited capacity to retain and to process information and will not understand a message if too much information must be retained or processed.</a:t>
            </a:r>
          </a:p>
          <a:p>
            <a:pPr marL="0" marR="0" lvl="0" indent="0" algn="l" defTabSz="914400" rtl="0" eaLnBrk="1" fontAlgn="auto" latinLnBrk="0" hangingPunct="1">
              <a:lnSpc>
                <a:spcPct val="125000"/>
              </a:lnSpc>
              <a:spcBef>
                <a:spcPts val="1000"/>
              </a:spcBef>
              <a:spcAft>
                <a:spcPts val="0"/>
              </a:spcAft>
              <a:buClrTx/>
              <a:buSzTx/>
              <a:buFont typeface="Arial"/>
              <a:buNone/>
              <a:tabLst/>
              <a:defRPr/>
            </a:pPr>
            <a:endParaRPr kumimoji="0" lang="en-US" sz="30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endParaRPr>
          </a:p>
          <a:p>
            <a:pPr marL="0" marR="0" lvl="0" indent="0" algn="l" defTabSz="914400" rtl="0" eaLnBrk="1" fontAlgn="auto" latinLnBrk="0" hangingPunct="1">
              <a:lnSpc>
                <a:spcPct val="125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ource Sans Pro" charset="0"/>
                <a:ea typeface="Source Sans Pro" charset="0"/>
                <a:cs typeface="Source Sans Pro" charset="0"/>
              </a:rPr>
              <a:t>Baddeley A. D. (2007). Working Memory, Thought and Action. Oxford: </a:t>
            </a:r>
          </a:p>
          <a:p>
            <a:pPr marL="0" marR="0" lvl="0" indent="0" algn="l" defTabSz="914400" rtl="0" eaLnBrk="1" fontAlgn="auto" latinLnBrk="0" hangingPunct="1">
              <a:lnSpc>
                <a:spcPct val="125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chemeClr val="tx1">
                    <a:lumMod val="65000"/>
                    <a:lumOff val="35000"/>
                  </a:schemeClr>
                </a:solidFill>
                <a:effectLst/>
                <a:uLnTx/>
                <a:uFillTx/>
                <a:latin typeface="Source Sans Pro" charset="0"/>
                <a:ea typeface="Source Sans Pro" charset="0"/>
                <a:cs typeface="Source Sans Pro" charset="0"/>
              </a:rPr>
              <a:t>Oxford University Press</a:t>
            </a:r>
          </a:p>
          <a:p>
            <a:pPr marL="0" marR="0" lvl="0" indent="0" algn="l" defTabSz="914400" rtl="0" eaLnBrk="1" fontAlgn="auto" latinLnBrk="0" hangingPunct="1">
              <a:lnSpc>
                <a:spcPct val="125000"/>
              </a:lnSpc>
              <a:spcBef>
                <a:spcPts val="1000"/>
              </a:spcBef>
              <a:spcAft>
                <a:spcPts val="0"/>
              </a:spcAft>
              <a:buClrTx/>
              <a:buSzTx/>
              <a:buFont typeface="Arial"/>
              <a:buNone/>
              <a:tabLst/>
              <a:defRPr/>
            </a:pPr>
            <a:endParaRPr kumimoji="0" lang="en-US" sz="30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endParaRPr>
          </a:p>
        </p:txBody>
      </p:sp>
    </p:spTree>
    <p:extLst>
      <p:ext uri="{BB962C8B-B14F-4D97-AF65-F5344CB8AC3E}">
        <p14:creationId xmlns:p14="http://schemas.microsoft.com/office/powerpoint/2010/main" val="12580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6627812" cy="1528643"/>
          </a:xfrm>
        </p:spPr>
        <p:txBody>
          <a:bodyPr anchor="ctr" anchorCtr="0"/>
          <a:lstStyle/>
          <a:p>
            <a:r>
              <a:rPr lang="en-US" b="1" dirty="0">
                <a:latin typeface="Source Sans Pro" charset="0"/>
                <a:ea typeface="Source Sans Pro" charset="0"/>
                <a:cs typeface="Source Sans Pro" charset="0"/>
              </a:rPr>
              <a:t>10/20/30 Presentation Rule</a:t>
            </a:r>
          </a:p>
        </p:txBody>
      </p:sp>
      <p:sp>
        <p:nvSpPr>
          <p:cNvPr id="3" name="Content Placeholder 2"/>
          <p:cNvSpPr>
            <a:spLocks noGrp="1"/>
          </p:cNvSpPr>
          <p:nvPr>
            <p:ph idx="4294967295"/>
          </p:nvPr>
        </p:nvSpPr>
        <p:spPr>
          <a:xfrm>
            <a:off x="838200" y="1998543"/>
            <a:ext cx="6172200" cy="3562004"/>
          </a:xfrm>
        </p:spPr>
        <p:txBody>
          <a:bodyPr>
            <a:normAutofit fontScale="70000" lnSpcReduction="20000"/>
          </a:bodyPr>
          <a:lstStyle/>
          <a:p>
            <a:pPr>
              <a:lnSpc>
                <a:spcPct val="150000"/>
              </a:lnSpc>
            </a:pPr>
            <a:r>
              <a:rPr lang="en-US" sz="4600" dirty="0"/>
              <a:t>10 slides in total</a:t>
            </a:r>
          </a:p>
          <a:p>
            <a:pPr>
              <a:lnSpc>
                <a:spcPct val="150000"/>
              </a:lnSpc>
            </a:pPr>
            <a:r>
              <a:rPr lang="en-US" sz="4600" dirty="0"/>
              <a:t>20 minutes</a:t>
            </a:r>
          </a:p>
          <a:p>
            <a:pPr>
              <a:lnSpc>
                <a:spcPct val="150000"/>
              </a:lnSpc>
            </a:pPr>
            <a:r>
              <a:rPr lang="en-US" sz="4600" dirty="0"/>
              <a:t>30pt minimum font size</a:t>
            </a:r>
          </a:p>
          <a:p>
            <a:pPr marL="0" indent="0">
              <a:lnSpc>
                <a:spcPct val="120000"/>
              </a:lnSpc>
              <a:buNone/>
            </a:pPr>
            <a:endParaRPr lang="en-US" sz="2600" dirty="0"/>
          </a:p>
          <a:p>
            <a:pPr marL="0" indent="0">
              <a:lnSpc>
                <a:spcPct val="120000"/>
              </a:lnSpc>
              <a:buNone/>
            </a:pPr>
            <a:r>
              <a:rPr lang="en-US" sz="2600" dirty="0"/>
              <a:t>If your content does not fit in the slide at 30pt font size,  you may have too much content on the slide.</a:t>
            </a:r>
          </a:p>
          <a:p>
            <a:pPr marL="0" indent="0">
              <a:lnSpc>
                <a:spcPct val="150000"/>
              </a:lnSpc>
              <a:buNone/>
            </a:pPr>
            <a:endParaRPr lang="en-US" sz="3600" dirty="0"/>
          </a:p>
        </p:txBody>
      </p:sp>
      <p:pic>
        <p:nvPicPr>
          <p:cNvPr id="10" name="Content Placeholder 9">
            <a:extLst>
              <a:ext uri="{C183D7F6-B498-43B3-948B-1728B52AA6E4}">
                <adec:decorative xmlns:adec="http://schemas.microsoft.com/office/drawing/2017/decorative" val="1"/>
              </a:ext>
            </a:extLst>
          </p:cNvPr>
          <p:cNvPicPr>
            <a:picLocks noGrp="1" noChangeAspect="1"/>
          </p:cNvPicPr>
          <p:nvPr>
            <p:ph sz="half" idx="4294967295"/>
          </p:nvPr>
        </p:nvPicPr>
        <p:blipFill>
          <a:blip r:embed="rId2">
            <a:extLst>
              <a:ext uri="{28A0092B-C50C-407E-A947-70E740481C1C}">
                <a14:useLocalDpi xmlns:a14="http://schemas.microsoft.com/office/drawing/2010/main"/>
              </a:ext>
            </a:extLst>
          </a:blip>
          <a:stretch>
            <a:fillRect/>
          </a:stretch>
        </p:blipFill>
        <p:spPr>
          <a:xfrm>
            <a:off x="7391400" y="1623547"/>
            <a:ext cx="3968750" cy="3968750"/>
          </a:xfrm>
        </p:spPr>
      </p:pic>
    </p:spTree>
    <p:extLst>
      <p:ext uri="{BB962C8B-B14F-4D97-AF65-F5344CB8AC3E}">
        <p14:creationId xmlns:p14="http://schemas.microsoft.com/office/powerpoint/2010/main" val="2091074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BDD1D749-2FB7-1079-2336-1A555E6E33F7}"/>
              </a:ext>
            </a:extLst>
          </p:cNvPr>
          <p:cNvSpPr txBox="1">
            <a:spLocks/>
          </p:cNvSpPr>
          <p:nvPr/>
        </p:nvSpPr>
        <p:spPr>
          <a:xfrm>
            <a:off x="838200" y="868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sz="3600" dirty="0"/>
              <a:t>ClinVar</a:t>
            </a:r>
          </a:p>
        </p:txBody>
      </p:sp>
      <p:sp>
        <p:nvSpPr>
          <p:cNvPr id="7" name="TextBox 6">
            <a:extLst>
              <a:ext uri="{FF2B5EF4-FFF2-40B4-BE49-F238E27FC236}">
                <a16:creationId xmlns:a16="http://schemas.microsoft.com/office/drawing/2014/main" id="{97905D26-BB49-A5C5-9749-E88168999256}"/>
              </a:ext>
            </a:extLst>
          </p:cNvPr>
          <p:cNvSpPr txBox="1"/>
          <p:nvPr/>
        </p:nvSpPr>
        <p:spPr>
          <a:xfrm>
            <a:off x="228600" y="3752390"/>
            <a:ext cx="2362200" cy="923330"/>
          </a:xfrm>
          <a:prstGeom prst="rect">
            <a:avLst/>
          </a:prstGeom>
          <a:noFill/>
        </p:spPr>
        <p:txBody>
          <a:bodyPr wrap="square" rtlCol="0">
            <a:spAutoFit/>
          </a:bodyPr>
          <a:lstStyle/>
          <a:p>
            <a:r>
              <a:rPr lang="en-US" dirty="0"/>
              <a:t>Hypercholesterolemia due to variants in the gene LDLR</a:t>
            </a:r>
          </a:p>
        </p:txBody>
      </p:sp>
      <p:pic>
        <p:nvPicPr>
          <p:cNvPr id="9" name="Picture 8">
            <a:extLst>
              <a:ext uri="{FF2B5EF4-FFF2-40B4-BE49-F238E27FC236}">
                <a16:creationId xmlns:a16="http://schemas.microsoft.com/office/drawing/2014/main" id="{97B5D730-4B28-8A16-1833-29D27F891337}"/>
              </a:ext>
            </a:extLst>
          </p:cNvPr>
          <p:cNvPicPr>
            <a:picLocks noChangeAspect="1"/>
          </p:cNvPicPr>
          <p:nvPr/>
        </p:nvPicPr>
        <p:blipFill rotWithShape="1">
          <a:blip r:embed="rId2"/>
          <a:srcRect l="1043" t="55174" r="1940" b="18159"/>
          <a:stretch/>
        </p:blipFill>
        <p:spPr>
          <a:xfrm>
            <a:off x="3048000" y="3429000"/>
            <a:ext cx="9042612" cy="2333577"/>
          </a:xfrm>
          <a:prstGeom prst="rect">
            <a:avLst/>
          </a:prstGeom>
        </p:spPr>
      </p:pic>
      <p:cxnSp>
        <p:nvCxnSpPr>
          <p:cNvPr id="12" name="Straight Arrow Connector 11">
            <a:extLst>
              <a:ext uri="{FF2B5EF4-FFF2-40B4-BE49-F238E27FC236}">
                <a16:creationId xmlns:a16="http://schemas.microsoft.com/office/drawing/2014/main" id="{7E012FB2-31D2-CE92-F70E-01754BF6CBDA}"/>
              </a:ext>
            </a:extLst>
          </p:cNvPr>
          <p:cNvCxnSpPr>
            <a:cxnSpLocks/>
            <a:stCxn id="9" idx="1"/>
          </p:cNvCxnSpPr>
          <p:nvPr/>
        </p:nvCxnSpPr>
        <p:spPr>
          <a:xfrm flipH="1" flipV="1">
            <a:off x="2438400" y="4398721"/>
            <a:ext cx="609600" cy="197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6B3049-994D-D8D1-ABF0-23338E2D94E7}"/>
              </a:ext>
            </a:extLst>
          </p:cNvPr>
          <p:cNvSpPr txBox="1"/>
          <p:nvPr/>
        </p:nvSpPr>
        <p:spPr>
          <a:xfrm>
            <a:off x="224589" y="5116246"/>
            <a:ext cx="2362200" cy="646331"/>
          </a:xfrm>
          <a:prstGeom prst="rect">
            <a:avLst/>
          </a:prstGeom>
          <a:noFill/>
        </p:spPr>
        <p:txBody>
          <a:bodyPr wrap="square" rtlCol="0">
            <a:spAutoFit/>
          </a:bodyPr>
          <a:lstStyle/>
          <a:p>
            <a:r>
              <a:rPr lang="en-US" dirty="0"/>
              <a:t>Any inherited type of hypercholesterolemia</a:t>
            </a:r>
          </a:p>
        </p:txBody>
      </p:sp>
      <p:cxnSp>
        <p:nvCxnSpPr>
          <p:cNvPr id="15" name="Straight Arrow Connector 14">
            <a:extLst>
              <a:ext uri="{FF2B5EF4-FFF2-40B4-BE49-F238E27FC236}">
                <a16:creationId xmlns:a16="http://schemas.microsoft.com/office/drawing/2014/main" id="{2C51203E-F7F8-CAC6-514B-BD710ABEB9D7}"/>
              </a:ext>
            </a:extLst>
          </p:cNvPr>
          <p:cNvCxnSpPr>
            <a:cxnSpLocks/>
          </p:cNvCxnSpPr>
          <p:nvPr/>
        </p:nvCxnSpPr>
        <p:spPr>
          <a:xfrm flipH="1">
            <a:off x="2438400" y="5242120"/>
            <a:ext cx="683795" cy="229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AC0F3A9-F87C-FE2B-59F6-AC93C3A04457}"/>
              </a:ext>
            </a:extLst>
          </p:cNvPr>
          <p:cNvPicPr>
            <a:picLocks noChangeAspect="1"/>
          </p:cNvPicPr>
          <p:nvPr/>
        </p:nvPicPr>
        <p:blipFill rotWithShape="1">
          <a:blip r:embed="rId3"/>
          <a:srcRect l="447" t="28422" r="16477" b="29999"/>
          <a:stretch/>
        </p:blipFill>
        <p:spPr>
          <a:xfrm>
            <a:off x="4114800" y="358214"/>
            <a:ext cx="6609347" cy="2851484"/>
          </a:xfrm>
          <a:prstGeom prst="rect">
            <a:avLst/>
          </a:prstGeom>
        </p:spPr>
      </p:pic>
    </p:spTree>
    <p:extLst>
      <p:ext uri="{BB962C8B-B14F-4D97-AF65-F5344CB8AC3E}">
        <p14:creationId xmlns:p14="http://schemas.microsoft.com/office/powerpoint/2010/main" val="379991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noGrp="1"/>
          </p:cNvSpPr>
          <p:nvPr>
            <p:ph type="title" idx="4294967295"/>
          </p:nvPr>
        </p:nvSpPr>
        <p:spPr>
          <a:xfrm>
            <a:off x="762000" y="1369218"/>
            <a:ext cx="10515600" cy="2115842"/>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6000" kern="1200">
                <a:solidFill>
                  <a:schemeClr val="bg1"/>
                </a:solidFill>
                <a:latin typeface="Helvetica" charset="0"/>
                <a:ea typeface="Helvetica" charset="0"/>
                <a:cs typeface="Helvetic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Helvetica" charset="0"/>
                <a:ea typeface="Helvetica" charset="0"/>
                <a:cs typeface="Helvetica" charset="0"/>
              </a:rPr>
              <a:t>Do not read your slides.	</a:t>
            </a:r>
          </a:p>
        </p:txBody>
      </p:sp>
      <p:sp>
        <p:nvSpPr>
          <p:cNvPr id="6" name="Text Placeholder 12"/>
          <p:cNvSpPr txBox="1">
            <a:spLocks/>
          </p:cNvSpPr>
          <p:nvPr/>
        </p:nvSpPr>
        <p:spPr>
          <a:xfrm>
            <a:off x="762000" y="3810750"/>
            <a:ext cx="10515600" cy="1828050"/>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a:buNone/>
              <a:defRPr sz="2400" b="0" i="0" kern="1200">
                <a:solidFill>
                  <a:schemeClr val="bg1"/>
                </a:solidFill>
                <a:latin typeface="Helvetica" charset="0"/>
                <a:ea typeface="Helvetica" charset="0"/>
                <a:cs typeface="Helvetica" charset="0"/>
              </a:defRPr>
            </a:lvl1pPr>
            <a:lvl2pPr marL="457200" indent="0" algn="l" defTabSz="914400" rtl="0" eaLnBrk="1" latinLnBrk="0" hangingPunct="1">
              <a:lnSpc>
                <a:spcPct val="125000"/>
              </a:lnSpc>
              <a:spcBef>
                <a:spcPts val="500"/>
              </a:spcBef>
              <a:buFont typeface="Arial"/>
              <a:buNone/>
              <a:defRPr sz="2000" b="0" i="0" kern="1200">
                <a:solidFill>
                  <a:schemeClr val="tx1">
                    <a:tint val="75000"/>
                  </a:schemeClr>
                </a:solidFill>
                <a:latin typeface="Helvetica" charset="0"/>
                <a:ea typeface="Helvetica" charset="0"/>
                <a:cs typeface="Helvetica" charset="0"/>
              </a:defRPr>
            </a:lvl2pPr>
            <a:lvl3pPr marL="914400" indent="0" algn="l" defTabSz="914400" rtl="0" eaLnBrk="1" latinLnBrk="0" hangingPunct="1">
              <a:lnSpc>
                <a:spcPct val="125000"/>
              </a:lnSpc>
              <a:spcBef>
                <a:spcPts val="500"/>
              </a:spcBef>
              <a:buFont typeface="Arial"/>
              <a:buNone/>
              <a:defRPr sz="1800" b="0" i="0" kern="1200">
                <a:solidFill>
                  <a:schemeClr val="tx1">
                    <a:tint val="75000"/>
                  </a:schemeClr>
                </a:solidFill>
                <a:latin typeface="Helvetica" charset="0"/>
                <a:ea typeface="Helvetica" charset="0"/>
                <a:cs typeface="Helvetica" charset="0"/>
              </a:defRPr>
            </a:lvl3pPr>
            <a:lvl4pPr marL="1371600" indent="0" algn="l" defTabSz="914400" rtl="0" eaLnBrk="1" latinLnBrk="0" hangingPunct="1">
              <a:lnSpc>
                <a:spcPct val="125000"/>
              </a:lnSpc>
              <a:spcBef>
                <a:spcPts val="500"/>
              </a:spcBef>
              <a:buFont typeface="Arial"/>
              <a:buNone/>
              <a:defRPr sz="1600" b="0" i="0" kern="1200">
                <a:solidFill>
                  <a:schemeClr val="tx1">
                    <a:tint val="75000"/>
                  </a:schemeClr>
                </a:solidFill>
                <a:latin typeface="Helvetica" charset="0"/>
                <a:ea typeface="Helvetica" charset="0"/>
                <a:cs typeface="Helvetica" charset="0"/>
              </a:defRPr>
            </a:lvl4pPr>
            <a:lvl5pPr marL="1828800" indent="0" algn="l" defTabSz="914400" rtl="0" eaLnBrk="1" latinLnBrk="0" hangingPunct="1">
              <a:lnSpc>
                <a:spcPct val="125000"/>
              </a:lnSpc>
              <a:spcBef>
                <a:spcPts val="500"/>
              </a:spcBef>
              <a:buFont typeface="Arial"/>
              <a:buNone/>
              <a:defRPr sz="1600" b="0" i="0" kern="1200">
                <a:solidFill>
                  <a:schemeClr val="tx1">
                    <a:tint val="75000"/>
                  </a:schemeClr>
                </a:solidFill>
                <a:latin typeface="Helvetica" charset="0"/>
                <a:ea typeface="Helvetica" charset="0"/>
                <a:cs typeface="Helvetic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000" dirty="0">
                <a:latin typeface="Source Sans Pro" charset="0"/>
                <a:ea typeface="Source Sans Pro" charset="0"/>
                <a:cs typeface="Source Sans Pro" charset="0"/>
              </a:rPr>
              <a:t>Your audience can read by themselves and makes your talk boring. They will either read your slides or listen to you. </a:t>
            </a:r>
          </a:p>
          <a:p>
            <a:r>
              <a:rPr lang="en-US" sz="3000" dirty="0">
                <a:latin typeface="Source Sans Pro" charset="0"/>
                <a:ea typeface="Source Sans Pro" charset="0"/>
                <a:cs typeface="Source Sans Pro" charset="0"/>
              </a:rPr>
              <a:t>They won’t do both.</a:t>
            </a:r>
          </a:p>
        </p:txBody>
      </p:sp>
    </p:spTree>
    <p:extLst>
      <p:ext uri="{BB962C8B-B14F-4D97-AF65-F5344CB8AC3E}">
        <p14:creationId xmlns:p14="http://schemas.microsoft.com/office/powerpoint/2010/main" val="1975542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590800"/>
            <a:ext cx="10515600" cy="1325563"/>
          </a:xfrm>
        </p:spPr>
        <p:txBody>
          <a:bodyPr/>
          <a:lstStyle/>
          <a:p>
            <a:r>
              <a:rPr lang="en-US" b="1" dirty="0">
                <a:solidFill>
                  <a:schemeClr val="bg1"/>
                </a:solidFill>
                <a:latin typeface="Source Sans Pro" charset="0"/>
                <a:ea typeface="Source Sans Pro" charset="0"/>
                <a:cs typeface="Source Sans Pro" charset="0"/>
              </a:rPr>
              <a:t>Use graphics and charts.</a:t>
            </a:r>
          </a:p>
        </p:txBody>
      </p:sp>
      <p:sp>
        <p:nvSpPr>
          <p:cNvPr id="5" name="Text Placeholder 4"/>
          <p:cNvSpPr>
            <a:spLocks noGrp="1"/>
          </p:cNvSpPr>
          <p:nvPr>
            <p:ph type="body" sz="quarter" idx="4294967295"/>
          </p:nvPr>
        </p:nvSpPr>
        <p:spPr>
          <a:xfrm>
            <a:off x="838200" y="3962400"/>
            <a:ext cx="8991600" cy="1778000"/>
          </a:xfrm>
        </p:spPr>
        <p:txBody>
          <a:bodyPr>
            <a:normAutofit/>
          </a:bodyPr>
          <a:lstStyle/>
          <a:p>
            <a:pPr marL="0" indent="0">
              <a:lnSpc>
                <a:spcPct val="125000"/>
              </a:lnSpc>
              <a:buNone/>
            </a:pPr>
            <a:r>
              <a:rPr lang="en-US" sz="3200" dirty="0">
                <a:solidFill>
                  <a:schemeClr val="bg1"/>
                </a:solidFill>
                <a:latin typeface="Source Sans Pro" charset="0"/>
                <a:ea typeface="Source Sans Pro" charset="0"/>
                <a:cs typeface="Source Sans Pro" charset="0"/>
              </a:rPr>
              <a:t>The more visual the input becomes, the more likely it is to be recognized and recalled.</a:t>
            </a:r>
          </a:p>
        </p:txBody>
      </p:sp>
    </p:spTree>
    <p:extLst>
      <p:ext uri="{BB962C8B-B14F-4D97-AF65-F5344CB8AC3E}">
        <p14:creationId xmlns:p14="http://schemas.microsoft.com/office/powerpoint/2010/main" val="1127137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noGrp="1"/>
          </p:cNvSpPr>
          <p:nvPr>
            <p:ph type="title" idx="4294967295"/>
          </p:nvPr>
        </p:nvSpPr>
        <p:spPr>
          <a:xfrm>
            <a:off x="4267200" y="920621"/>
            <a:ext cx="7257691" cy="501675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25000"/>
              </a:lnSpc>
              <a:spcBef>
                <a:spcPts val="0"/>
              </a:spcBef>
              <a:spcAft>
                <a:spcPts val="0"/>
              </a:spcAft>
              <a:buClrTx/>
              <a:buSzTx/>
              <a:buFont typeface="Arial" charset="0"/>
              <a:buChar char="•"/>
              <a:tabLst/>
              <a:defRPr/>
            </a:pPr>
            <a:r>
              <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Photos are good but don’t get carried away with too many on one slide. It’s a presentation, not a photo album. </a:t>
            </a:r>
          </a:p>
          <a:p>
            <a:pPr marL="285750" marR="0" lvl="0" indent="-285750" algn="l" defTabSz="914400" rtl="0" eaLnBrk="1" fontAlgn="auto" latinLnBrk="0" hangingPunct="1">
              <a:lnSpc>
                <a:spcPct val="125000"/>
              </a:lnSpc>
              <a:spcBef>
                <a:spcPts val="0"/>
              </a:spcBef>
              <a:spcAft>
                <a:spcPts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endParaRPr>
          </a:p>
          <a:p>
            <a:pPr marL="285750" marR="0" lvl="0" indent="-285750" algn="l" defTabSz="914400" rtl="0" eaLnBrk="1" fontAlgn="auto" latinLnBrk="0" hangingPunct="1">
              <a:lnSpc>
                <a:spcPct val="125000"/>
              </a:lnSpc>
              <a:spcBef>
                <a:spcPts val="0"/>
              </a:spcBef>
              <a:spcAft>
                <a:spcPts val="0"/>
              </a:spcAft>
              <a:buClrTx/>
              <a:buSzTx/>
              <a:buFont typeface="Arial" charset="0"/>
              <a:buChar char="•"/>
              <a:tabLst/>
              <a:defRPr/>
            </a:pPr>
            <a:r>
              <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NCBI can get photos from </a:t>
            </a:r>
            <a:r>
              <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hlinkClick r:id="rId2"/>
              </a:rPr>
              <a:t>https://www.istockphoto.com</a:t>
            </a:r>
            <a:r>
              <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 Email </a:t>
            </a:r>
            <a:r>
              <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hlinkClick r:id="rId3"/>
              </a:rPr>
              <a:t>trawick@nih.gov</a:t>
            </a:r>
            <a:r>
              <a:rPr kumimoji="0" lang="en-US" sz="3200" b="0" i="0" u="none" strike="noStrike" kern="1200" cap="none" spc="0" normalizeH="0" baseline="0" noProof="0" dirty="0">
                <a:ln>
                  <a:noFill/>
                </a:ln>
                <a:solidFill>
                  <a:schemeClr val="tx1"/>
                </a:solidFill>
                <a:effectLst/>
                <a:uLnTx/>
                <a:uFillTx/>
                <a:latin typeface="Source Sans Pro" charset="0"/>
                <a:ea typeface="Source Sans Pro" charset="0"/>
                <a:cs typeface="Source Sans Pro" charset="0"/>
              </a:rPr>
              <a:t> if you want to get a photo from this site.</a:t>
            </a:r>
          </a:p>
        </p:txBody>
      </p:sp>
      <p:pic>
        <p:nvPicPr>
          <p:cNvPr id="6" name="Content Placeholder 5" descr="Decorative picture of books"/>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593725" y="1981200"/>
            <a:ext cx="3673475" cy="2448983"/>
          </a:xfrm>
        </p:spPr>
      </p:pic>
    </p:spTree>
    <p:extLst>
      <p:ext uri="{BB962C8B-B14F-4D97-AF65-F5344CB8AC3E}">
        <p14:creationId xmlns:p14="http://schemas.microsoft.com/office/powerpoint/2010/main" val="212307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descr="Chart of data showing that people remember things better when text and visual elements are included on a slide."/>
          <p:cNvGraphicFramePr/>
          <p:nvPr>
            <p:extLst>
              <p:ext uri="{D42A27DB-BD31-4B8C-83A1-F6EECF244321}">
                <p14:modId xmlns:p14="http://schemas.microsoft.com/office/powerpoint/2010/main" val="1086557553"/>
              </p:ext>
            </p:extLst>
          </p:nvPr>
        </p:nvGraphicFramePr>
        <p:xfrm>
          <a:off x="4489027" y="810492"/>
          <a:ext cx="7017174" cy="5056908"/>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noGrp="1"/>
          </p:cNvSpPr>
          <p:nvPr>
            <p:ph type="title" idx="4294967295"/>
          </p:nvPr>
        </p:nvSpPr>
        <p:spPr>
          <a:xfrm>
            <a:off x="685800" y="810492"/>
            <a:ext cx="3398807" cy="19389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mn-lt"/>
                <a:ea typeface="+mn-ea"/>
                <a:cs typeface="+mn-cs"/>
              </a:rPr>
              <a:t>Retention of information in presentations</a:t>
            </a:r>
          </a:p>
        </p:txBody>
      </p:sp>
    </p:spTree>
    <p:extLst>
      <p:ext uri="{BB962C8B-B14F-4D97-AF65-F5344CB8AC3E}">
        <p14:creationId xmlns:p14="http://schemas.microsoft.com/office/powerpoint/2010/main" val="2109335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Source Sans Pro" charset="0"/>
                <a:ea typeface="Source Sans Pro" charset="0"/>
                <a:cs typeface="Source Sans Pro" charset="0"/>
              </a:rPr>
              <a:t>What annoys you about PP presentations?</a:t>
            </a:r>
            <a:br>
              <a:rPr lang="en-US" sz="4000" b="1" dirty="0">
                <a:solidFill>
                  <a:schemeClr val="bg1"/>
                </a:solidFill>
                <a:latin typeface="Source Sans Pro" charset="0"/>
                <a:ea typeface="Source Sans Pro" charset="0"/>
                <a:cs typeface="Source Sans Pro" charset="0"/>
              </a:rPr>
            </a:br>
            <a:endParaRPr lang="en-US" sz="4000" b="1" dirty="0">
              <a:solidFill>
                <a:schemeClr val="bg1"/>
              </a:solidFill>
              <a:latin typeface="Source Sans Pro" charset="0"/>
              <a:ea typeface="Source Sans Pro" charset="0"/>
              <a:cs typeface="Source Sans Pro" charset="0"/>
            </a:endParaRPr>
          </a:p>
        </p:txBody>
      </p:sp>
      <p:graphicFrame>
        <p:nvGraphicFramePr>
          <p:cNvPr id="4" name="Content Placeholder 3" descr="Pie chart showing that people get annoyed when the speaker reads the slides, uses full sentences instead of bullet points, uses small fonts, uses poor color choices that are hard to read, and uses overly complex charts."/>
          <p:cNvGraphicFramePr>
            <a:graphicFrameLocks/>
          </p:cNvGraphicFramePr>
          <p:nvPr>
            <p:extLst>
              <p:ext uri="{D42A27DB-BD31-4B8C-83A1-F6EECF244321}">
                <p14:modId xmlns:p14="http://schemas.microsoft.com/office/powerpoint/2010/main" val="2651490061"/>
              </p:ext>
            </p:extLst>
          </p:nvPr>
        </p:nvGraphicFramePr>
        <p:xfrm>
          <a:off x="1138686" y="1639020"/>
          <a:ext cx="10215114"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9120996" y="1177355"/>
            <a:ext cx="2697192" cy="461665"/>
          </a:xfrm>
          <a:prstGeom prst="rect">
            <a:avLst/>
          </a:prstGeom>
          <a:noFill/>
        </p:spPr>
        <p:txBody>
          <a:bodyPr wrap="square" rtlCol="0">
            <a:spAutoFit/>
          </a:bodyPr>
          <a:lstStyle/>
          <a:p>
            <a:r>
              <a:rPr lang="en-US" sz="2400" i="1">
                <a:solidFill>
                  <a:schemeClr val="bg1"/>
                </a:solidFill>
                <a:latin typeface="Source Sans Pro" charset="0"/>
                <a:ea typeface="Source Sans Pro" charset="0"/>
                <a:cs typeface="Source Sans Pro" charset="0"/>
              </a:rPr>
              <a:t>603 </a:t>
            </a:r>
            <a:r>
              <a:rPr lang="en-US" sz="2400" i="1" dirty="0">
                <a:solidFill>
                  <a:schemeClr val="bg1"/>
                </a:solidFill>
                <a:latin typeface="Source Sans Pro" charset="0"/>
                <a:ea typeface="Source Sans Pro" charset="0"/>
                <a:cs typeface="Source Sans Pro" charset="0"/>
              </a:rPr>
              <a:t>respondents </a:t>
            </a:r>
          </a:p>
        </p:txBody>
      </p:sp>
    </p:spTree>
    <p:extLst>
      <p:ext uri="{BB962C8B-B14F-4D97-AF65-F5344CB8AC3E}">
        <p14:creationId xmlns:p14="http://schemas.microsoft.com/office/powerpoint/2010/main" val="1351836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533400"/>
            <a:ext cx="4646612" cy="838200"/>
          </a:xfrm>
        </p:spPr>
        <p:txBody>
          <a:bodyPr anchor="t" anchorCtr="0">
            <a:normAutofit fontScale="90000"/>
          </a:bodyPr>
          <a:lstStyle/>
          <a:p>
            <a:pPr>
              <a:lnSpc>
                <a:spcPct val="125000"/>
              </a:lnSpc>
            </a:pPr>
            <a:r>
              <a:rPr lang="en-US" b="1" dirty="0">
                <a:solidFill>
                  <a:schemeClr val="tx1"/>
                </a:solidFill>
              </a:rPr>
              <a:t>How to create a chart </a:t>
            </a:r>
          </a:p>
        </p:txBody>
      </p:sp>
      <p:sp>
        <p:nvSpPr>
          <p:cNvPr id="3" name="Content Placeholder 2"/>
          <p:cNvSpPr>
            <a:spLocks noGrp="1"/>
          </p:cNvSpPr>
          <p:nvPr>
            <p:ph idx="4294967295"/>
          </p:nvPr>
        </p:nvSpPr>
        <p:spPr>
          <a:xfrm>
            <a:off x="839788" y="2717689"/>
            <a:ext cx="10540713" cy="3048000"/>
          </a:xfrm>
        </p:spPr>
        <p:txBody>
          <a:bodyPr>
            <a:normAutofit/>
          </a:bodyPr>
          <a:lstStyle/>
          <a:p>
            <a:pPr marL="514350" marR="0" lvl="0" indent="-514350" defTabSz="914400" eaLnBrk="1" fontAlgn="auto" latinLnBrk="0" hangingPunct="1">
              <a:spcBef>
                <a:spcPts val="0"/>
              </a:spcBef>
              <a:spcAft>
                <a:spcPts val="0"/>
              </a:spcAft>
              <a:buClrTx/>
              <a:buSzTx/>
              <a:buFontTx/>
              <a:buAutoNum type="arabicPeriod"/>
              <a:tabLst/>
              <a:defRPr/>
            </a:pPr>
            <a:r>
              <a:rPr lang="en-US" sz="3000" dirty="0">
                <a:solidFill>
                  <a:schemeClr val="tx1"/>
                </a:solidFill>
              </a:rPr>
              <a:t>Insert a new slide in your presentation.</a:t>
            </a:r>
          </a:p>
          <a:p>
            <a:pPr marL="514350" marR="0" lvl="0" indent="-514350" defTabSz="914400" eaLnBrk="1" fontAlgn="auto" latinLnBrk="0" hangingPunct="1">
              <a:spcBef>
                <a:spcPts val="0"/>
              </a:spcBef>
              <a:spcAft>
                <a:spcPts val="0"/>
              </a:spcAft>
              <a:buClrTx/>
              <a:buSzTx/>
              <a:buFontTx/>
              <a:buAutoNum type="arabicPeriod"/>
              <a:tabLst/>
              <a:defRPr/>
            </a:pPr>
            <a:r>
              <a:rPr lang="en-US" sz="3000" dirty="0">
                <a:solidFill>
                  <a:schemeClr val="tx1"/>
                </a:solidFill>
              </a:rPr>
              <a:t>In the Insert tab, select Chart and pick the type of chart you would like to use.</a:t>
            </a:r>
          </a:p>
          <a:p>
            <a:pPr marL="514350" marR="0" lvl="0" indent="-514350" defTabSz="914400" eaLnBrk="1" fontAlgn="auto" latinLnBrk="0" hangingPunct="1">
              <a:spcBef>
                <a:spcPts val="0"/>
              </a:spcBef>
              <a:spcAft>
                <a:spcPts val="0"/>
              </a:spcAft>
              <a:buClrTx/>
              <a:buSzTx/>
              <a:buFontTx/>
              <a:buAutoNum type="arabicPeriod"/>
              <a:tabLst/>
              <a:defRPr/>
            </a:pPr>
            <a:r>
              <a:rPr lang="en-US" sz="3000" dirty="0">
                <a:solidFill>
                  <a:schemeClr val="tx1"/>
                </a:solidFill>
              </a:rPr>
              <a:t>An Excel spreadsheet will open up where you can enter your data.</a:t>
            </a:r>
          </a:p>
        </p:txBody>
      </p:sp>
      <p:pic>
        <p:nvPicPr>
          <p:cNvPr id="4" name="Picture 3" descr="Powerpoint's create chart button."/>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67400" y="533400"/>
            <a:ext cx="7537732" cy="2743200"/>
          </a:xfrm>
          <a:prstGeom prst="rect">
            <a:avLst/>
          </a:prstGeom>
          <a:effectLst>
            <a:outerShdw blurRad="50800" dist="76200" dir="8100000" algn="tr" rotWithShape="0">
              <a:prstClr val="black">
                <a:alpha val="40000"/>
              </a:prstClr>
            </a:outerShdw>
          </a:effectLst>
        </p:spPr>
      </p:pic>
    </p:spTree>
    <p:extLst>
      <p:ext uri="{BB962C8B-B14F-4D97-AF65-F5344CB8AC3E}">
        <p14:creationId xmlns:p14="http://schemas.microsoft.com/office/powerpoint/2010/main" val="145112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rPr>
              <a:t>Color Palette</a:t>
            </a:r>
          </a:p>
        </p:txBody>
      </p:sp>
      <p:sp>
        <p:nvSpPr>
          <p:cNvPr id="6" name="Round Diagonal Corner Rectangle 5">
            <a:extLst>
              <a:ext uri="{C183D7F6-B498-43B3-948B-1728B52AA6E4}">
                <adec:decorative xmlns:adec="http://schemas.microsoft.com/office/drawing/2017/decorative" val="1"/>
              </a:ext>
            </a:extLst>
          </p:cNvPr>
          <p:cNvSpPr/>
          <p:nvPr/>
        </p:nvSpPr>
        <p:spPr>
          <a:xfrm>
            <a:off x="862301" y="1660851"/>
            <a:ext cx="1033147" cy="92492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6">
            <a:extLst>
              <a:ext uri="{C183D7F6-B498-43B3-948B-1728B52AA6E4}">
                <adec:decorative xmlns:adec="http://schemas.microsoft.com/office/drawing/2017/decorative" val="1"/>
              </a:ext>
            </a:extLst>
          </p:cNvPr>
          <p:cNvSpPr/>
          <p:nvPr/>
        </p:nvSpPr>
        <p:spPr>
          <a:xfrm>
            <a:off x="2108073" y="1660849"/>
            <a:ext cx="1033147" cy="924921"/>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ound Diagonal Corner Rectangle 7">
            <a:extLst>
              <a:ext uri="{C183D7F6-B498-43B3-948B-1728B52AA6E4}">
                <adec:decorative xmlns:adec="http://schemas.microsoft.com/office/drawing/2017/decorative" val="1"/>
              </a:ext>
            </a:extLst>
          </p:cNvPr>
          <p:cNvSpPr/>
          <p:nvPr/>
        </p:nvSpPr>
        <p:spPr>
          <a:xfrm>
            <a:off x="3360932" y="1660848"/>
            <a:ext cx="1033147" cy="924921"/>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ound Diagonal Corner Rectangle 8">
            <a:extLst>
              <a:ext uri="{C183D7F6-B498-43B3-948B-1728B52AA6E4}">
                <adec:decorative xmlns:adec="http://schemas.microsoft.com/office/drawing/2017/decorative" val="1"/>
              </a:ext>
            </a:extLst>
          </p:cNvPr>
          <p:cNvSpPr/>
          <p:nvPr/>
        </p:nvSpPr>
        <p:spPr>
          <a:xfrm>
            <a:off x="5859563" y="1660847"/>
            <a:ext cx="1033147" cy="924921"/>
          </a:xfrm>
          <a:prstGeom prst="round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ound Diagonal Corner Rectangle 9">
            <a:extLst>
              <a:ext uri="{C183D7F6-B498-43B3-948B-1728B52AA6E4}">
                <adec:decorative xmlns:adec="http://schemas.microsoft.com/office/drawing/2017/decorative" val="1"/>
              </a:ext>
            </a:extLst>
          </p:cNvPr>
          <p:cNvSpPr/>
          <p:nvPr/>
        </p:nvSpPr>
        <p:spPr>
          <a:xfrm>
            <a:off x="7105335" y="1660847"/>
            <a:ext cx="1033147" cy="924921"/>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Round Diagonal Corner Rectangle 10">
            <a:extLst>
              <a:ext uri="{C183D7F6-B498-43B3-948B-1728B52AA6E4}">
                <adec:decorative xmlns:adec="http://schemas.microsoft.com/office/drawing/2017/decorative" val="1"/>
              </a:ext>
            </a:extLst>
          </p:cNvPr>
          <p:cNvSpPr/>
          <p:nvPr/>
        </p:nvSpPr>
        <p:spPr>
          <a:xfrm>
            <a:off x="8365281" y="1660846"/>
            <a:ext cx="1033147" cy="924921"/>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ound Diagonal Corner Rectangle 11">
            <a:extLst>
              <a:ext uri="{C183D7F6-B498-43B3-948B-1728B52AA6E4}">
                <adec:decorative xmlns:adec="http://schemas.microsoft.com/office/drawing/2017/decorative" val="1"/>
              </a:ext>
            </a:extLst>
          </p:cNvPr>
          <p:cNvSpPr/>
          <p:nvPr/>
        </p:nvSpPr>
        <p:spPr>
          <a:xfrm>
            <a:off x="4613791" y="1660848"/>
            <a:ext cx="1033147" cy="924921"/>
          </a:xfrm>
          <a:prstGeom prst="round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ound Diagonal Corner Rectangle 12">
            <a:extLst>
              <a:ext uri="{C183D7F6-B498-43B3-948B-1728B52AA6E4}">
                <adec:decorative xmlns:adec="http://schemas.microsoft.com/office/drawing/2017/decorative" val="1"/>
              </a:ext>
            </a:extLst>
          </p:cNvPr>
          <p:cNvSpPr/>
          <p:nvPr/>
        </p:nvSpPr>
        <p:spPr>
          <a:xfrm>
            <a:off x="9625227" y="1660846"/>
            <a:ext cx="1033147" cy="92492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C183D7F6-B498-43B3-948B-1728B52AA6E4}">
                <adec:decorative xmlns:adec="http://schemas.microsoft.com/office/drawing/2017/decorative" val="1"/>
              </a:ext>
            </a:extLst>
          </p:cNvPr>
          <p:cNvSpPr/>
          <p:nvPr/>
        </p:nvSpPr>
        <p:spPr>
          <a:xfrm>
            <a:off x="0" y="4997946"/>
            <a:ext cx="12192000" cy="73866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62301" y="2986409"/>
            <a:ext cx="10354339" cy="553998"/>
          </a:xfrm>
          <a:prstGeom prst="rect">
            <a:avLst/>
          </a:prstGeom>
          <a:noFill/>
        </p:spPr>
        <p:txBody>
          <a:bodyPr wrap="square" rtlCol="0">
            <a:spAutoFit/>
          </a:bodyPr>
          <a:lstStyle/>
          <a:p>
            <a:r>
              <a:rPr lang="en-US" sz="3000" dirty="0">
                <a:latin typeface="Source Sans Pro" charset="0"/>
                <a:ea typeface="Source Sans Pro" charset="0"/>
                <a:cs typeface="Source Sans Pro" charset="0"/>
              </a:rPr>
              <a:t>These colors can be found in in the Theme Colors menu.</a:t>
            </a:r>
          </a:p>
        </p:txBody>
      </p:sp>
      <p:sp>
        <p:nvSpPr>
          <p:cNvPr id="15" name="Title 1"/>
          <p:cNvSpPr txBox="1">
            <a:spLocks/>
          </p:cNvSpPr>
          <p:nvPr/>
        </p:nvSpPr>
        <p:spPr>
          <a:xfrm>
            <a:off x="862301" y="4198488"/>
            <a:ext cx="3219862" cy="769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ource Sans Pro" charset="0"/>
                <a:ea typeface="Source Sans Pro" charset="0"/>
                <a:cs typeface="Source Sans Pro" charset="0"/>
              </a:defRPr>
            </a:lvl1pPr>
          </a:lstStyle>
          <a:p>
            <a:r>
              <a:rPr lang="en-US" b="1" dirty="0"/>
              <a:t>Text Color</a:t>
            </a:r>
          </a:p>
        </p:txBody>
      </p:sp>
      <p:sp>
        <p:nvSpPr>
          <p:cNvPr id="16" name="TextBox 15"/>
          <p:cNvSpPr txBox="1"/>
          <p:nvPr/>
        </p:nvSpPr>
        <p:spPr>
          <a:xfrm>
            <a:off x="4082163" y="4198488"/>
            <a:ext cx="7667877" cy="1419619"/>
          </a:xfrm>
          <a:prstGeom prst="rect">
            <a:avLst/>
          </a:prstGeom>
          <a:noFill/>
        </p:spPr>
        <p:txBody>
          <a:bodyPr wrap="square" rtlCol="0">
            <a:spAutoFit/>
          </a:bodyPr>
          <a:lstStyle/>
          <a:p>
            <a:pPr>
              <a:lnSpc>
                <a:spcPct val="150000"/>
              </a:lnSpc>
            </a:pPr>
            <a:r>
              <a:rPr lang="en-US" sz="3000" dirty="0">
                <a:latin typeface="Source Sans Pro" charset="0"/>
                <a:ea typeface="Source Sans Pro" charset="0"/>
                <a:cs typeface="Source Sans Pro" charset="0"/>
              </a:rPr>
              <a:t>On light backgrounds, text should be </a:t>
            </a:r>
            <a:r>
              <a:rPr lang="en-US" sz="3000">
                <a:latin typeface="Source Sans Pro" charset="0"/>
                <a:ea typeface="Source Sans Pro" charset="0"/>
                <a:cs typeface="Source Sans Pro" charset="0"/>
              </a:rPr>
              <a:t>black.</a:t>
            </a:r>
            <a:endParaRPr lang="en-US" sz="3000" dirty="0">
              <a:solidFill>
                <a:schemeClr val="bg1"/>
              </a:solidFill>
              <a:latin typeface="Source Sans Pro" charset="0"/>
              <a:ea typeface="Source Sans Pro" charset="0"/>
              <a:cs typeface="Source Sans Pro" charset="0"/>
            </a:endParaRPr>
          </a:p>
          <a:p>
            <a:pPr>
              <a:lnSpc>
                <a:spcPct val="150000"/>
              </a:lnSpc>
            </a:pPr>
            <a:r>
              <a:rPr lang="en-US" sz="3000" dirty="0">
                <a:solidFill>
                  <a:schemeClr val="bg1"/>
                </a:solidFill>
                <a:latin typeface="Source Sans Pro" charset="0"/>
                <a:ea typeface="Source Sans Pro" charset="0"/>
                <a:cs typeface="Source Sans Pro" charset="0"/>
              </a:rPr>
              <a:t>On dark backgrounds, text should be white. </a:t>
            </a:r>
          </a:p>
        </p:txBody>
      </p:sp>
    </p:spTree>
    <p:extLst>
      <p:ext uri="{BB962C8B-B14F-4D97-AF65-F5344CB8AC3E}">
        <p14:creationId xmlns:p14="http://schemas.microsoft.com/office/powerpoint/2010/main" val="16945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descr="NCBI double helix logo"/>
          <p:cNvGrpSpPr/>
          <p:nvPr/>
        </p:nvGrpSpPr>
        <p:grpSpPr>
          <a:xfrm>
            <a:off x="7387499" y="-19472"/>
            <a:ext cx="4804501" cy="6877472"/>
            <a:chOff x="6840638" y="-1"/>
            <a:chExt cx="5351362" cy="6877472"/>
          </a:xfrm>
        </p:grpSpPr>
        <p:sp>
          <p:nvSpPr>
            <p:cNvPr id="9" name="Rectangle 8"/>
            <p:cNvSpPr/>
            <p:nvPr/>
          </p:nvSpPr>
          <p:spPr>
            <a:xfrm>
              <a:off x="6840638" y="-1"/>
              <a:ext cx="5351362" cy="349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40638" y="3497663"/>
              <a:ext cx="5351362" cy="33798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NCBI double helix logo"/>
          <p:cNvPicPr>
            <a:picLocks noGrp="1" noChangeAspect="1"/>
          </p:cNvPicPr>
          <p:nvPr>
            <p:ph type="chart" sz="quarter" idx="10"/>
          </p:nvPr>
        </p:nvPicPr>
        <p:blipFill>
          <a:blip r:embed="rId3" cstate="screen">
            <a:alphaModFix amt="50000"/>
            <a:extLst>
              <a:ext uri="{28A0092B-C50C-407E-A947-70E740481C1C}">
                <a14:useLocalDpi xmlns:a14="http://schemas.microsoft.com/office/drawing/2010/main"/>
              </a:ext>
            </a:extLst>
          </a:blip>
          <a:stretch>
            <a:fillRect/>
          </a:stretch>
        </p:blipFill>
        <p:spPr>
          <a:xfrm>
            <a:off x="8594870" y="3541299"/>
            <a:ext cx="4796701" cy="5708074"/>
          </a:xfrm>
        </p:spPr>
      </p:pic>
      <p:pic>
        <p:nvPicPr>
          <p:cNvPr id="6" name="Picture 5" descr="NCBI double helix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3220" y="361806"/>
            <a:ext cx="2593058" cy="3085738"/>
          </a:xfrm>
          <a:prstGeom prst="rect">
            <a:avLst/>
          </a:prstGeom>
        </p:spPr>
      </p:pic>
      <p:sp>
        <p:nvSpPr>
          <p:cNvPr id="7" name="TextBox 6"/>
          <p:cNvSpPr txBox="1"/>
          <p:nvPr/>
        </p:nvSpPr>
        <p:spPr>
          <a:xfrm>
            <a:off x="838200" y="1589668"/>
            <a:ext cx="5715000" cy="3970318"/>
          </a:xfrm>
          <a:prstGeom prst="rect">
            <a:avLst/>
          </a:prstGeom>
          <a:noFill/>
        </p:spPr>
        <p:txBody>
          <a:bodyPr wrap="square" rtlCol="0">
            <a:spAutoFit/>
          </a:bodyPr>
          <a:lstStyle/>
          <a:p>
            <a:r>
              <a:rPr lang="en-US" sz="2800" dirty="0"/>
              <a:t>We are not using this symbol as an NCBI logo anymore. The only logo that should be present in NCBI materials is the NIH logo. We recognize that this is a recognizable symbol for our organization. If you wish to use this symbol for decorative purposes in your presentation, here is a dark and light version.</a:t>
            </a:r>
          </a:p>
        </p:txBody>
      </p:sp>
      <p:sp>
        <p:nvSpPr>
          <p:cNvPr id="10" name="Title 9">
            <a:extLst>
              <a:ext uri="{FF2B5EF4-FFF2-40B4-BE49-F238E27FC236}">
                <a16:creationId xmlns:a16="http://schemas.microsoft.com/office/drawing/2014/main" id="{E2308B7B-72D3-4A50-59EC-814EB7D72FF0}"/>
              </a:ext>
            </a:extLst>
          </p:cNvPr>
          <p:cNvSpPr>
            <a:spLocks noGrp="1"/>
          </p:cNvSpPr>
          <p:nvPr>
            <p:ph type="title" idx="4294967295"/>
          </p:nvPr>
        </p:nvSpPr>
        <p:spPr/>
        <p:txBody>
          <a:bodyPr/>
          <a:lstStyle/>
          <a:p>
            <a:r>
              <a:rPr lang="en-US" dirty="0"/>
              <a:t>NCBI double helix logo</a:t>
            </a:r>
          </a:p>
        </p:txBody>
      </p:sp>
    </p:spTree>
    <p:extLst>
      <p:ext uri="{BB962C8B-B14F-4D97-AF65-F5344CB8AC3E}">
        <p14:creationId xmlns:p14="http://schemas.microsoft.com/office/powerpoint/2010/main" val="185300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D9E9-92AF-904C-AEAB-925EBB864B3A}"/>
              </a:ext>
            </a:extLst>
          </p:cNvPr>
          <p:cNvSpPr>
            <a:spLocks noGrp="1"/>
          </p:cNvSpPr>
          <p:nvPr>
            <p:ph type="title"/>
          </p:nvPr>
        </p:nvSpPr>
        <p:spPr/>
        <p:txBody>
          <a:bodyPr/>
          <a:lstStyle/>
          <a:p>
            <a:r>
              <a:rPr lang="en-US" dirty="0"/>
              <a:t>Acknowledgements</a:t>
            </a:r>
          </a:p>
        </p:txBody>
      </p:sp>
      <p:sp>
        <p:nvSpPr>
          <p:cNvPr id="3" name="Text Placeholder 2">
            <a:extLst>
              <a:ext uri="{FF2B5EF4-FFF2-40B4-BE49-F238E27FC236}">
                <a16:creationId xmlns:a16="http://schemas.microsoft.com/office/drawing/2014/main" id="{69B58422-A0EA-914D-8BDC-A666F5CA4E34}"/>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E7E3D5E-4A63-334A-92A5-059CBD371458}"/>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60BB394-C108-B142-8A62-C54E20799207}"/>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56E888E8-E566-3F48-BF9E-AB97EABA6F72}"/>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593DA383-06D0-B04E-9F6E-AEC39F6C3FFA}"/>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20945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44C0-2DFE-E546-98B4-49CA589DDEF6}"/>
              </a:ext>
            </a:extLst>
          </p:cNvPr>
          <p:cNvSpPr>
            <a:spLocks noGrp="1"/>
          </p:cNvSpPr>
          <p:nvPr>
            <p:ph type="title"/>
          </p:nvPr>
        </p:nvSpPr>
        <p:spPr/>
        <p:txBody>
          <a:bodyPr>
            <a:normAutofit fontScale="90000"/>
          </a:bodyPr>
          <a:lstStyle/>
          <a:p>
            <a:r>
              <a:rPr lang="en-US" dirty="0"/>
              <a:t>Acknowledgements 2</a:t>
            </a:r>
          </a:p>
        </p:txBody>
      </p:sp>
      <p:sp>
        <p:nvSpPr>
          <p:cNvPr id="3" name="Text Placeholder 2">
            <a:extLst>
              <a:ext uri="{FF2B5EF4-FFF2-40B4-BE49-F238E27FC236}">
                <a16:creationId xmlns:a16="http://schemas.microsoft.com/office/drawing/2014/main" id="{3ECD9E1F-F27A-1D46-9C5F-A0FB61F01E8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679FBB14-7E93-E542-931B-24B99952419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EC5C45EA-C5FB-DD48-8FCA-C6B8E1542B9A}"/>
              </a:ext>
            </a:extLst>
          </p:cNvPr>
          <p:cNvSpPr>
            <a:spLocks noGrp="1"/>
          </p:cNvSpPr>
          <p:nvPr>
            <p:ph type="body" sz="quarter" idx="14"/>
          </p:nvPr>
        </p:nvSpPr>
        <p:spPr/>
        <p:txBody>
          <a:bodyPr/>
          <a:lstStyle/>
          <a:p>
            <a:endParaRPr lang="en-US"/>
          </a:p>
        </p:txBody>
      </p:sp>
      <p:sp>
        <p:nvSpPr>
          <p:cNvPr id="6" name="Text Placeholder 5">
            <a:extLst>
              <a:ext uri="{FF2B5EF4-FFF2-40B4-BE49-F238E27FC236}">
                <a16:creationId xmlns:a16="http://schemas.microsoft.com/office/drawing/2014/main" id="{9EA74276-2928-304D-AB5D-C1112362409F}"/>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3D2B36D6-B31E-544C-A88B-72E99EE9BC5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91664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D1D06004-316B-5BCE-F88A-222952A23B93}"/>
              </a:ext>
            </a:extLst>
          </p:cNvPr>
          <p:cNvSpPr>
            <a:spLocks noGrp="1"/>
          </p:cNvSpPr>
          <p:nvPr>
            <p:ph type="body" orient="vert" idx="1"/>
          </p:nvPr>
        </p:nvSpPr>
        <p:spPr>
          <a:xfrm>
            <a:off x="633663" y="1219200"/>
            <a:ext cx="10515600" cy="4194175"/>
          </a:xfrm>
        </p:spPr>
        <p:txBody>
          <a:bodyPr/>
          <a:lstStyle/>
          <a:p>
            <a:pPr marL="0" indent="0">
              <a:buNone/>
            </a:pPr>
            <a:r>
              <a:rPr lang="en-US" dirty="0"/>
              <a:t>Problem statement: Diseases in ClinVar are very granular and result in many variant-disease records.</a:t>
            </a:r>
          </a:p>
          <a:p>
            <a:pPr marL="0" indent="0">
              <a:buNone/>
            </a:pPr>
            <a:endParaRPr lang="en-US" dirty="0"/>
          </a:p>
          <a:p>
            <a:pPr marL="0" indent="0">
              <a:buNone/>
            </a:pPr>
            <a:r>
              <a:rPr lang="en-US" dirty="0"/>
              <a:t>Can we use an ML/AI approach to aggregate disease terms in ClinVar to reduce the number of variant-disease records?</a:t>
            </a:r>
          </a:p>
        </p:txBody>
      </p:sp>
    </p:spTree>
    <p:extLst>
      <p:ext uri="{BB962C8B-B14F-4D97-AF65-F5344CB8AC3E}">
        <p14:creationId xmlns:p14="http://schemas.microsoft.com/office/powerpoint/2010/main" val="2439124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3EAD-93D7-8501-874E-6EC817DF2855}"/>
              </a:ext>
            </a:extLst>
          </p:cNvPr>
          <p:cNvSpPr>
            <a:spLocks noGrp="1"/>
          </p:cNvSpPr>
          <p:nvPr>
            <p:ph type="title"/>
          </p:nvPr>
        </p:nvSpPr>
        <p:spPr>
          <a:xfrm>
            <a:off x="374397" y="-81029"/>
            <a:ext cx="11554628" cy="1325563"/>
          </a:xfrm>
        </p:spPr>
        <p:txBody>
          <a:bodyPr>
            <a:normAutofit/>
          </a:bodyPr>
          <a:lstStyle/>
          <a:p>
            <a:r>
              <a:rPr lang="en-US" sz="3200" dirty="0"/>
              <a:t>ClinCluster: Use LLM to aggregate these similar disease terms</a:t>
            </a:r>
          </a:p>
        </p:txBody>
      </p:sp>
      <p:sp>
        <p:nvSpPr>
          <p:cNvPr id="3" name="Vertical Text Placeholder 2">
            <a:extLst>
              <a:ext uri="{FF2B5EF4-FFF2-40B4-BE49-F238E27FC236}">
                <a16:creationId xmlns:a16="http://schemas.microsoft.com/office/drawing/2014/main" id="{034795FA-D613-52FE-6789-83E4AC6710B9}"/>
              </a:ext>
            </a:extLst>
          </p:cNvPr>
          <p:cNvSpPr>
            <a:spLocks noGrp="1"/>
          </p:cNvSpPr>
          <p:nvPr>
            <p:ph type="body" orient="vert" idx="1"/>
          </p:nvPr>
        </p:nvSpPr>
        <p:spPr>
          <a:xfrm>
            <a:off x="7761513" y="1085364"/>
            <a:ext cx="3755571" cy="4194175"/>
          </a:xfrm>
        </p:spPr>
        <p:txBody>
          <a:bodyPr>
            <a:normAutofit/>
          </a:bodyPr>
          <a:lstStyle/>
          <a:p>
            <a:pPr marL="0" indent="0">
              <a:buNone/>
            </a:pPr>
            <a:r>
              <a:rPr lang="en-US" sz="2400" b="1" i="0" dirty="0">
                <a:solidFill>
                  <a:srgbClr val="000000"/>
                </a:solidFill>
                <a:effectLst/>
                <a:latin typeface="Helvetica Neue" panose="02000503000000020004" pitchFamily="2" charset="0"/>
              </a:rPr>
              <a:t>Embeddings in LLM</a:t>
            </a:r>
            <a:r>
              <a:rPr lang="en-US" sz="2400" b="0" i="0" dirty="0">
                <a:solidFill>
                  <a:srgbClr val="000000"/>
                </a:solidFill>
                <a:effectLst/>
                <a:latin typeface="Helvetica Neue" panose="02000503000000020004" pitchFamily="2" charset="0"/>
              </a:rPr>
              <a:t>: take a piece of content and turn that piece of content into an array of floating point numbers.</a:t>
            </a:r>
          </a:p>
          <a:p>
            <a:pPr marL="457200" indent="-457200">
              <a:buAutoNum type="arabicPeriod"/>
            </a:pPr>
            <a:endParaRPr lang="en-US" sz="2400" dirty="0"/>
          </a:p>
        </p:txBody>
      </p:sp>
      <p:pic>
        <p:nvPicPr>
          <p:cNvPr id="1026" name="Picture 2" descr="On the left, a blog entry titled Storing and serving related documents with oepnai-to-sqlite and embeddings. On the right, a JSON array of floating point numbers, with the caption Fixed zise: 300, 1000, 1536...">
            <a:extLst>
              <a:ext uri="{FF2B5EF4-FFF2-40B4-BE49-F238E27FC236}">
                <a16:creationId xmlns:a16="http://schemas.microsoft.com/office/drawing/2014/main" id="{9771094D-F652-B198-EDE8-806995F72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7" y="984507"/>
            <a:ext cx="5979512" cy="3363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EA97E0-C6E8-9D38-46D9-A537552B504E}"/>
              </a:ext>
            </a:extLst>
          </p:cNvPr>
          <p:cNvSpPr txBox="1"/>
          <p:nvPr/>
        </p:nvSpPr>
        <p:spPr>
          <a:xfrm>
            <a:off x="412497" y="4477940"/>
            <a:ext cx="6139543" cy="369332"/>
          </a:xfrm>
          <a:prstGeom prst="rect">
            <a:avLst/>
          </a:prstGeom>
          <a:noFill/>
          <a:ln>
            <a:solidFill>
              <a:schemeClr val="tx1">
                <a:lumMod val="65000"/>
                <a:lumOff val="35000"/>
              </a:schemeClr>
            </a:solidFill>
          </a:ln>
        </p:spPr>
        <p:txBody>
          <a:bodyPr wrap="square">
            <a:spAutoFit/>
          </a:bodyPr>
          <a:lstStyle/>
          <a:p>
            <a:pPr algn="ctr"/>
            <a:r>
              <a:rPr lang="en-US" b="0" i="0" dirty="0">
                <a:solidFill>
                  <a:srgbClr val="000000"/>
                </a:solidFill>
                <a:effectLst/>
                <a:latin typeface="Helvetica Neue" panose="02000503000000020004" pitchFamily="2" charset="0"/>
              </a:rPr>
              <a:t>Same length, no matter how long the content is</a:t>
            </a:r>
            <a:endParaRPr lang="en-US" dirty="0"/>
          </a:p>
        </p:txBody>
      </p:sp>
      <p:pic>
        <p:nvPicPr>
          <p:cNvPr id="1028" name="Picture 4" descr="A location in 1,536 dimension space  There's a 3D plot with 400 red dots arranged randomly across 3 axis.">
            <a:extLst>
              <a:ext uri="{FF2B5EF4-FFF2-40B4-BE49-F238E27FC236}">
                <a16:creationId xmlns:a16="http://schemas.microsoft.com/office/drawing/2014/main" id="{04CFE739-699A-D995-A8C2-2085282B0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912" y="3776805"/>
            <a:ext cx="4777113" cy="2687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EFCE62-00FB-E0CD-7C72-87382C714D16}"/>
              </a:ext>
            </a:extLst>
          </p:cNvPr>
          <p:cNvSpPr txBox="1"/>
          <p:nvPr/>
        </p:nvSpPr>
        <p:spPr>
          <a:xfrm>
            <a:off x="374397" y="4847272"/>
            <a:ext cx="6551484" cy="1477328"/>
          </a:xfrm>
          <a:prstGeom prst="rect">
            <a:avLst/>
          </a:prstGeom>
          <a:noFill/>
        </p:spPr>
        <p:txBody>
          <a:bodyPr wrap="square" rtlCol="0">
            <a:spAutoFit/>
          </a:bodyPr>
          <a:lstStyle/>
          <a:p>
            <a:r>
              <a:rPr lang="en-US" b="1" dirty="0"/>
              <a:t>Workflow</a:t>
            </a:r>
          </a:p>
          <a:p>
            <a:pPr marL="342900" indent="-342900">
              <a:buAutoNum type="arabicPeriod"/>
            </a:pPr>
            <a:r>
              <a:rPr lang="en-US" dirty="0"/>
              <a:t>Feed the disease names to LLM </a:t>
            </a:r>
          </a:p>
          <a:p>
            <a:pPr marL="342900" indent="-342900">
              <a:buAutoNum type="arabicPeriod"/>
            </a:pPr>
            <a:r>
              <a:rPr lang="en-US" dirty="0"/>
              <a:t>LLM gives a embedding (a array of floating point numbers) for each name</a:t>
            </a:r>
          </a:p>
          <a:p>
            <a:pPr marL="342900" indent="-342900">
              <a:buAutoNum type="arabicPeriod"/>
            </a:pPr>
            <a:r>
              <a:rPr lang="en-US" dirty="0"/>
              <a:t>Use the embeddings to cluster the disease terms </a:t>
            </a:r>
          </a:p>
        </p:txBody>
      </p:sp>
      <p:sp>
        <p:nvSpPr>
          <p:cNvPr id="6" name="TextBox 5">
            <a:extLst>
              <a:ext uri="{FF2B5EF4-FFF2-40B4-BE49-F238E27FC236}">
                <a16:creationId xmlns:a16="http://schemas.microsoft.com/office/drawing/2014/main" id="{4799BB04-7448-6D03-DFF4-21810D9E823D}"/>
              </a:ext>
            </a:extLst>
          </p:cNvPr>
          <p:cNvSpPr txBox="1"/>
          <p:nvPr/>
        </p:nvSpPr>
        <p:spPr>
          <a:xfrm>
            <a:off x="7543800" y="6504801"/>
            <a:ext cx="6099462" cy="276999"/>
          </a:xfrm>
          <a:prstGeom prst="rect">
            <a:avLst/>
          </a:prstGeom>
          <a:noFill/>
        </p:spPr>
        <p:txBody>
          <a:bodyPr wrap="square">
            <a:spAutoFit/>
          </a:bodyPr>
          <a:lstStyle/>
          <a:p>
            <a:r>
              <a:rPr lang="en-US" sz="1200" dirty="0"/>
              <a:t>Images from </a:t>
            </a:r>
            <a:r>
              <a:rPr lang="en-US" sz="1200" dirty="0">
                <a:hlinkClick r:id="rId5"/>
              </a:rPr>
              <a:t>https://simonwillison.net/2023/Oct/23/embeddings/</a:t>
            </a:r>
            <a:endParaRPr lang="en-US" sz="1200" dirty="0"/>
          </a:p>
        </p:txBody>
      </p:sp>
    </p:spTree>
    <p:extLst>
      <p:ext uri="{BB962C8B-B14F-4D97-AF65-F5344CB8AC3E}">
        <p14:creationId xmlns:p14="http://schemas.microsoft.com/office/powerpoint/2010/main" val="3527867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2F10-8BA3-92E4-689E-E39607879ABE}"/>
              </a:ext>
            </a:extLst>
          </p:cNvPr>
          <p:cNvSpPr>
            <a:spLocks noGrp="1"/>
          </p:cNvSpPr>
          <p:nvPr>
            <p:ph type="title"/>
          </p:nvPr>
        </p:nvSpPr>
        <p:spPr>
          <a:xfrm>
            <a:off x="737508" y="85303"/>
            <a:ext cx="10515600" cy="1325563"/>
          </a:xfrm>
        </p:spPr>
        <p:txBody>
          <a:bodyPr/>
          <a:lstStyle/>
          <a:p>
            <a:r>
              <a:rPr lang="en-US" dirty="0"/>
              <a:t>DBSCAN: cluster the disease names</a:t>
            </a:r>
          </a:p>
        </p:txBody>
      </p:sp>
      <p:pic>
        <p:nvPicPr>
          <p:cNvPr id="3074" name="Picture 2" descr="Understanding DBSCAN Algorithm and Implementation from Scratch | by  Andrewngai | Towards Data Science">
            <a:extLst>
              <a:ext uri="{FF2B5EF4-FFF2-40B4-BE49-F238E27FC236}">
                <a16:creationId xmlns:a16="http://schemas.microsoft.com/office/drawing/2014/main" id="{E0FF5653-6645-96C6-6A0A-6557F06A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84750"/>
            <a:ext cx="6564086" cy="24512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53F5F9-F303-9F63-6ACF-1673BC9188E4}"/>
              </a:ext>
            </a:extLst>
          </p:cNvPr>
          <p:cNvSpPr txBox="1"/>
          <p:nvPr/>
        </p:nvSpPr>
        <p:spPr>
          <a:xfrm>
            <a:off x="8481595" y="3023225"/>
            <a:ext cx="1709057" cy="369332"/>
          </a:xfrm>
          <a:prstGeom prst="rect">
            <a:avLst/>
          </a:prstGeom>
          <a:noFill/>
        </p:spPr>
        <p:txBody>
          <a:bodyPr wrap="square" rtlCol="0">
            <a:spAutoFit/>
          </a:bodyPr>
          <a:lstStyle/>
          <a:p>
            <a:r>
              <a:rPr lang="en-US" dirty="0"/>
              <a:t>Result: </a:t>
            </a:r>
          </a:p>
        </p:txBody>
      </p:sp>
      <p:sp>
        <p:nvSpPr>
          <p:cNvPr id="9" name="TextBox 8">
            <a:extLst>
              <a:ext uri="{FF2B5EF4-FFF2-40B4-BE49-F238E27FC236}">
                <a16:creationId xmlns:a16="http://schemas.microsoft.com/office/drawing/2014/main" id="{2AC709C5-27DF-FDB0-DFA5-26A3B2A11CEC}"/>
              </a:ext>
            </a:extLst>
          </p:cNvPr>
          <p:cNvSpPr txBox="1"/>
          <p:nvPr/>
        </p:nvSpPr>
        <p:spPr>
          <a:xfrm>
            <a:off x="137934" y="4259479"/>
            <a:ext cx="4626427" cy="1477328"/>
          </a:xfrm>
          <a:prstGeom prst="rect">
            <a:avLst/>
          </a:prstGeom>
          <a:noFill/>
        </p:spPr>
        <p:txBody>
          <a:bodyPr wrap="square">
            <a:spAutoFit/>
          </a:bodyPr>
          <a:lstStyle/>
          <a:p>
            <a:pPr marL="285750" indent="-285750">
              <a:buFont typeface="Arial" panose="020B0604020202020204" pitchFamily="34" charset="0"/>
              <a:buChar char="•"/>
            </a:pPr>
            <a:r>
              <a:rPr lang="en-US" dirty="0"/>
              <a:t>We forked and modified </a:t>
            </a:r>
            <a:r>
              <a:rPr lang="en-US" dirty="0" err="1">
                <a:solidFill>
                  <a:srgbClr val="EB5757"/>
                </a:solidFill>
                <a:effectLst/>
                <a:latin typeface="SFMono-Regular"/>
              </a:rPr>
              <a:t>llm</a:t>
            </a:r>
            <a:r>
              <a:rPr lang="en-US" dirty="0">
                <a:solidFill>
                  <a:srgbClr val="EB5757"/>
                </a:solidFill>
                <a:effectLst/>
                <a:latin typeface="SFMono-Regular"/>
              </a:rPr>
              <a:t>-cluster</a:t>
            </a:r>
            <a:r>
              <a:rPr lang="en-US" dirty="0"/>
              <a:t> package </a:t>
            </a:r>
            <a:r>
              <a:rPr lang="en-US" dirty="0">
                <a:effectLst/>
                <a:hlinkClick r:id="rId4"/>
              </a:rPr>
              <a:t>https://github.com/simonw/llm-cluster</a:t>
            </a:r>
            <a:endParaRPr lang="en-US" dirty="0">
              <a:effectLst/>
            </a:endParaRPr>
          </a:p>
          <a:p>
            <a:pPr marL="285750" indent="-285750">
              <a:buFont typeface="Arial" panose="020B0604020202020204" pitchFamily="34" charset="0"/>
              <a:buChar char="•"/>
            </a:pPr>
            <a:r>
              <a:rPr lang="en-US" dirty="0"/>
              <a:t>We change the k-means clustering algorithms to </a:t>
            </a:r>
            <a:r>
              <a:rPr lang="en-US" i="1" dirty="0"/>
              <a:t>unsupervised</a:t>
            </a:r>
            <a:r>
              <a:rPr lang="en-US" dirty="0"/>
              <a:t> DBSCAN algorithm for clustering the disease names.</a:t>
            </a:r>
          </a:p>
        </p:txBody>
      </p:sp>
      <p:pic>
        <p:nvPicPr>
          <p:cNvPr id="3" name="Picture 2">
            <a:extLst>
              <a:ext uri="{FF2B5EF4-FFF2-40B4-BE49-F238E27FC236}">
                <a16:creationId xmlns:a16="http://schemas.microsoft.com/office/drawing/2014/main" id="{2B81C1B4-9830-C482-9747-FDA166B378D3}"/>
              </a:ext>
            </a:extLst>
          </p:cNvPr>
          <p:cNvPicPr>
            <a:picLocks noChangeAspect="1"/>
          </p:cNvPicPr>
          <p:nvPr/>
        </p:nvPicPr>
        <p:blipFill rotWithShape="1">
          <a:blip r:embed="rId5"/>
          <a:srcRect l="3922" r="3735"/>
          <a:stretch/>
        </p:blipFill>
        <p:spPr>
          <a:xfrm>
            <a:off x="4876800" y="3472070"/>
            <a:ext cx="7177266" cy="3208446"/>
          </a:xfrm>
          <a:prstGeom prst="rect">
            <a:avLst/>
          </a:prstGeom>
          <a:ln>
            <a:solidFill>
              <a:schemeClr val="bg2">
                <a:lumMod val="25000"/>
              </a:schemeClr>
            </a:solidFill>
          </a:ln>
        </p:spPr>
      </p:pic>
      <p:sp>
        <p:nvSpPr>
          <p:cNvPr id="4" name="TextBox 3">
            <a:extLst>
              <a:ext uri="{FF2B5EF4-FFF2-40B4-BE49-F238E27FC236}">
                <a16:creationId xmlns:a16="http://schemas.microsoft.com/office/drawing/2014/main" id="{8ED1B16F-175D-0B65-6A4A-3A917D54730C}"/>
              </a:ext>
            </a:extLst>
          </p:cNvPr>
          <p:cNvSpPr txBox="1"/>
          <p:nvPr/>
        </p:nvSpPr>
        <p:spPr>
          <a:xfrm>
            <a:off x="609600" y="3429000"/>
            <a:ext cx="4038600" cy="461665"/>
          </a:xfrm>
          <a:prstGeom prst="rect">
            <a:avLst/>
          </a:prstGeom>
          <a:noFill/>
        </p:spPr>
        <p:txBody>
          <a:bodyPr wrap="square" rtlCol="0">
            <a:spAutoFit/>
          </a:bodyPr>
          <a:lstStyle/>
          <a:p>
            <a:r>
              <a:rPr lang="en-US" sz="1200" dirty="0"/>
              <a:t>Image from </a:t>
            </a:r>
            <a:r>
              <a:rPr lang="en-US" sz="1200" dirty="0">
                <a:hlinkClick r:id="rId6"/>
              </a:rPr>
              <a:t>https://github.com/NSHipster/DBSCAN</a:t>
            </a:r>
            <a:endParaRPr lang="en-US" sz="1200" dirty="0"/>
          </a:p>
          <a:p>
            <a:endParaRPr lang="en-US" sz="1200" dirty="0"/>
          </a:p>
        </p:txBody>
      </p:sp>
    </p:spTree>
    <p:extLst>
      <p:ext uri="{BB962C8B-B14F-4D97-AF65-F5344CB8AC3E}">
        <p14:creationId xmlns:p14="http://schemas.microsoft.com/office/powerpoint/2010/main" val="205774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CA12-3508-0924-CD48-B169074DC982}"/>
              </a:ext>
            </a:extLst>
          </p:cNvPr>
          <p:cNvSpPr>
            <a:spLocks noGrp="1"/>
          </p:cNvSpPr>
          <p:nvPr>
            <p:ph type="title"/>
          </p:nvPr>
        </p:nvSpPr>
        <p:spPr>
          <a:xfrm>
            <a:off x="838200" y="179583"/>
            <a:ext cx="10515600" cy="1325563"/>
          </a:xfrm>
        </p:spPr>
        <p:txBody>
          <a:bodyPr/>
          <a:lstStyle/>
          <a:p>
            <a:r>
              <a:rPr lang="en-US" dirty="0"/>
              <a:t>ClinCluster: Performance metric</a:t>
            </a:r>
          </a:p>
        </p:txBody>
      </p:sp>
      <p:sp>
        <p:nvSpPr>
          <p:cNvPr id="3" name="TextBox 2">
            <a:extLst>
              <a:ext uri="{FF2B5EF4-FFF2-40B4-BE49-F238E27FC236}">
                <a16:creationId xmlns:a16="http://schemas.microsoft.com/office/drawing/2014/main" id="{5DA1E3AB-7423-AA34-DCC2-09172FE6D6E9}"/>
              </a:ext>
            </a:extLst>
          </p:cNvPr>
          <p:cNvSpPr txBox="1"/>
          <p:nvPr/>
        </p:nvSpPr>
        <p:spPr>
          <a:xfrm>
            <a:off x="381000" y="4114800"/>
            <a:ext cx="2819400" cy="646331"/>
          </a:xfrm>
          <a:prstGeom prst="rect">
            <a:avLst/>
          </a:prstGeom>
          <a:noFill/>
        </p:spPr>
        <p:txBody>
          <a:bodyPr wrap="square" rtlCol="0">
            <a:spAutoFit/>
          </a:bodyPr>
          <a:lstStyle/>
          <a:p>
            <a:r>
              <a:rPr lang="en-US" dirty="0"/>
              <a:t>Significant reduction in the total number of RCV records</a:t>
            </a:r>
          </a:p>
        </p:txBody>
      </p:sp>
      <p:pic>
        <p:nvPicPr>
          <p:cNvPr id="4" name="Picture 3">
            <a:extLst>
              <a:ext uri="{FF2B5EF4-FFF2-40B4-BE49-F238E27FC236}">
                <a16:creationId xmlns:a16="http://schemas.microsoft.com/office/drawing/2014/main" id="{D2ABBB7D-2FFA-1D23-4F20-5320ED8325FE}"/>
              </a:ext>
            </a:extLst>
          </p:cNvPr>
          <p:cNvPicPr>
            <a:picLocks noChangeAspect="1"/>
          </p:cNvPicPr>
          <p:nvPr/>
        </p:nvPicPr>
        <p:blipFill>
          <a:blip r:embed="rId2"/>
          <a:stretch>
            <a:fillRect/>
          </a:stretch>
        </p:blipFill>
        <p:spPr>
          <a:xfrm>
            <a:off x="3505200" y="1143000"/>
            <a:ext cx="5982376" cy="5535417"/>
          </a:xfrm>
          <a:prstGeom prst="rect">
            <a:avLst/>
          </a:prstGeom>
        </p:spPr>
      </p:pic>
      <p:sp>
        <p:nvSpPr>
          <p:cNvPr id="6" name="TextBox 5">
            <a:extLst>
              <a:ext uri="{FF2B5EF4-FFF2-40B4-BE49-F238E27FC236}">
                <a16:creationId xmlns:a16="http://schemas.microsoft.com/office/drawing/2014/main" id="{6CED68CE-3A93-06F7-BAFF-9C7CB004058B}"/>
              </a:ext>
            </a:extLst>
          </p:cNvPr>
          <p:cNvSpPr txBox="1"/>
          <p:nvPr/>
        </p:nvSpPr>
        <p:spPr>
          <a:xfrm>
            <a:off x="8610600" y="5943600"/>
            <a:ext cx="3543300" cy="646331"/>
          </a:xfrm>
          <a:prstGeom prst="rect">
            <a:avLst/>
          </a:prstGeom>
          <a:noFill/>
        </p:spPr>
        <p:txBody>
          <a:bodyPr wrap="square" rtlCol="0">
            <a:spAutoFit/>
          </a:bodyPr>
          <a:lstStyle/>
          <a:p>
            <a:r>
              <a:rPr lang="en-US" dirty="0"/>
              <a:t>Disease term clustering is </a:t>
            </a:r>
          </a:p>
          <a:p>
            <a:r>
              <a:rPr lang="en-US" dirty="0"/>
              <a:t>done by LLM clustering algorithm.</a:t>
            </a:r>
          </a:p>
        </p:txBody>
      </p:sp>
    </p:spTree>
    <p:extLst>
      <p:ext uri="{BB962C8B-B14F-4D97-AF65-F5344CB8AC3E}">
        <p14:creationId xmlns:p14="http://schemas.microsoft.com/office/powerpoint/2010/main" val="426418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A27F6-EC97-432D-CBCC-76AC42911FD3}"/>
              </a:ext>
            </a:extLst>
          </p:cNvPr>
          <p:cNvSpPr>
            <a:spLocks noGrp="1"/>
          </p:cNvSpPr>
          <p:nvPr>
            <p:ph type="title"/>
          </p:nvPr>
        </p:nvSpPr>
        <p:spPr>
          <a:xfrm>
            <a:off x="357420" y="30614"/>
            <a:ext cx="10515600" cy="1325563"/>
          </a:xfrm>
        </p:spPr>
        <p:txBody>
          <a:bodyPr>
            <a:normAutofit/>
          </a:bodyPr>
          <a:lstStyle/>
          <a:p>
            <a:r>
              <a:rPr lang="en-US" dirty="0"/>
              <a:t>However, LLM clustering is not perfect…</a:t>
            </a:r>
          </a:p>
        </p:txBody>
      </p:sp>
      <p:pic>
        <p:nvPicPr>
          <p:cNvPr id="7" name="Picture 6">
            <a:extLst>
              <a:ext uri="{FF2B5EF4-FFF2-40B4-BE49-F238E27FC236}">
                <a16:creationId xmlns:a16="http://schemas.microsoft.com/office/drawing/2014/main" id="{FE3CEB1F-5B64-D7FC-43D4-E8514C849FC0}"/>
              </a:ext>
            </a:extLst>
          </p:cNvPr>
          <p:cNvPicPr>
            <a:picLocks noChangeAspect="1"/>
          </p:cNvPicPr>
          <p:nvPr/>
        </p:nvPicPr>
        <p:blipFill>
          <a:blip r:embed="rId2"/>
          <a:stretch>
            <a:fillRect/>
          </a:stretch>
        </p:blipFill>
        <p:spPr>
          <a:xfrm>
            <a:off x="5461000" y="2336800"/>
            <a:ext cx="7112000" cy="2921000"/>
          </a:xfrm>
          <a:prstGeom prst="rect">
            <a:avLst/>
          </a:prstGeom>
        </p:spPr>
      </p:pic>
      <p:sp>
        <p:nvSpPr>
          <p:cNvPr id="8" name="Rectangle 7">
            <a:extLst>
              <a:ext uri="{FF2B5EF4-FFF2-40B4-BE49-F238E27FC236}">
                <a16:creationId xmlns:a16="http://schemas.microsoft.com/office/drawing/2014/main" id="{00B8E9ED-5950-35CD-52F9-39D4E43A18AB}"/>
              </a:ext>
            </a:extLst>
          </p:cNvPr>
          <p:cNvSpPr/>
          <p:nvPr/>
        </p:nvSpPr>
        <p:spPr>
          <a:xfrm>
            <a:off x="11107254" y="2032000"/>
            <a:ext cx="16002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AA0115-F1AE-8DF4-3E2C-5257851E7578}"/>
              </a:ext>
            </a:extLst>
          </p:cNvPr>
          <p:cNvSpPr/>
          <p:nvPr/>
        </p:nvSpPr>
        <p:spPr>
          <a:xfrm>
            <a:off x="4943613" y="4191000"/>
            <a:ext cx="1304787"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4CE6EA-C161-5740-FC6A-35CDB30F387D}"/>
              </a:ext>
            </a:extLst>
          </p:cNvPr>
          <p:cNvSpPr/>
          <p:nvPr/>
        </p:nvSpPr>
        <p:spPr>
          <a:xfrm>
            <a:off x="5181600" y="2544762"/>
            <a:ext cx="723900" cy="88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C2019E-574A-A134-F555-5359185DB85B}"/>
              </a:ext>
            </a:extLst>
          </p:cNvPr>
          <p:cNvPicPr>
            <a:picLocks noChangeAspect="1"/>
          </p:cNvPicPr>
          <p:nvPr/>
        </p:nvPicPr>
        <p:blipFill>
          <a:blip r:embed="rId3"/>
          <a:stretch>
            <a:fillRect/>
          </a:stretch>
        </p:blipFill>
        <p:spPr>
          <a:xfrm>
            <a:off x="76200" y="1690688"/>
            <a:ext cx="5233944" cy="3631716"/>
          </a:xfrm>
          <a:prstGeom prst="rect">
            <a:avLst/>
          </a:prstGeom>
          <a:ln>
            <a:solidFill>
              <a:schemeClr val="bg2">
                <a:lumMod val="75000"/>
              </a:schemeClr>
            </a:solidFill>
          </a:ln>
        </p:spPr>
      </p:pic>
      <p:sp>
        <p:nvSpPr>
          <p:cNvPr id="11" name="Rectangle 10">
            <a:extLst>
              <a:ext uri="{FF2B5EF4-FFF2-40B4-BE49-F238E27FC236}">
                <a16:creationId xmlns:a16="http://schemas.microsoft.com/office/drawing/2014/main" id="{2697E9CF-125C-E0BF-A9EB-8177C94350EF}"/>
              </a:ext>
            </a:extLst>
          </p:cNvPr>
          <p:cNvSpPr/>
          <p:nvPr/>
        </p:nvSpPr>
        <p:spPr>
          <a:xfrm>
            <a:off x="5410200" y="3064427"/>
            <a:ext cx="1304786" cy="88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BF855C-BE83-5B09-A7EE-BC2C4ACA24D2}"/>
              </a:ext>
            </a:extLst>
          </p:cNvPr>
          <p:cNvSpPr/>
          <p:nvPr/>
        </p:nvSpPr>
        <p:spPr>
          <a:xfrm>
            <a:off x="9430854" y="1955593"/>
            <a:ext cx="2019300" cy="88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9E612F-885B-D78E-6DAA-97BB7F28DB1C}"/>
              </a:ext>
            </a:extLst>
          </p:cNvPr>
          <p:cNvSpPr/>
          <p:nvPr/>
        </p:nvSpPr>
        <p:spPr>
          <a:xfrm>
            <a:off x="5468454" y="1690688"/>
            <a:ext cx="6629400" cy="3631716"/>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F32D367-866C-6E68-094C-FFA7F6D1056A}"/>
              </a:ext>
            </a:extLst>
          </p:cNvPr>
          <p:cNvSpPr/>
          <p:nvPr/>
        </p:nvSpPr>
        <p:spPr>
          <a:xfrm>
            <a:off x="6020187" y="2184020"/>
            <a:ext cx="1222183" cy="99881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0127336-2A8F-AC0D-0621-2A8F45B1E034}"/>
              </a:ext>
            </a:extLst>
          </p:cNvPr>
          <p:cNvSpPr/>
          <p:nvPr/>
        </p:nvSpPr>
        <p:spPr>
          <a:xfrm>
            <a:off x="5615220" y="4255155"/>
            <a:ext cx="1222183" cy="99881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0E9A349-93FA-9A1E-3F90-9369D267156A}"/>
              </a:ext>
            </a:extLst>
          </p:cNvPr>
          <p:cNvSpPr/>
          <p:nvPr/>
        </p:nvSpPr>
        <p:spPr>
          <a:xfrm>
            <a:off x="9547157" y="3068120"/>
            <a:ext cx="2568643" cy="2099192"/>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0B9AE17-134D-AC31-E9CF-C862C69FDC57}"/>
              </a:ext>
            </a:extLst>
          </p:cNvPr>
          <p:cNvSpPr txBox="1"/>
          <p:nvPr/>
        </p:nvSpPr>
        <p:spPr>
          <a:xfrm>
            <a:off x="5493136" y="1662668"/>
            <a:ext cx="2921000" cy="369332"/>
          </a:xfrm>
          <a:prstGeom prst="rect">
            <a:avLst/>
          </a:prstGeom>
          <a:noFill/>
        </p:spPr>
        <p:txBody>
          <a:bodyPr wrap="square" rtlCol="0">
            <a:spAutoFit/>
          </a:bodyPr>
          <a:lstStyle/>
          <a:p>
            <a:r>
              <a:rPr lang="en-US" dirty="0"/>
              <a:t>Expert curated</a:t>
            </a:r>
          </a:p>
        </p:txBody>
      </p:sp>
      <p:sp>
        <p:nvSpPr>
          <p:cNvPr id="18" name="TextBox 17">
            <a:extLst>
              <a:ext uri="{FF2B5EF4-FFF2-40B4-BE49-F238E27FC236}">
                <a16:creationId xmlns:a16="http://schemas.microsoft.com/office/drawing/2014/main" id="{626F15CE-D459-C407-D059-C216C9B63CC1}"/>
              </a:ext>
            </a:extLst>
          </p:cNvPr>
          <p:cNvSpPr txBox="1"/>
          <p:nvPr/>
        </p:nvSpPr>
        <p:spPr>
          <a:xfrm>
            <a:off x="94146" y="1662668"/>
            <a:ext cx="2921000" cy="369332"/>
          </a:xfrm>
          <a:prstGeom prst="rect">
            <a:avLst/>
          </a:prstGeom>
          <a:noFill/>
        </p:spPr>
        <p:txBody>
          <a:bodyPr wrap="square" rtlCol="0">
            <a:spAutoFit/>
          </a:bodyPr>
          <a:lstStyle/>
          <a:p>
            <a:r>
              <a:rPr lang="en-US" dirty="0"/>
              <a:t>LLM clustering</a:t>
            </a:r>
          </a:p>
        </p:txBody>
      </p:sp>
      <p:sp>
        <p:nvSpPr>
          <p:cNvPr id="19" name="TextBox 18">
            <a:extLst>
              <a:ext uri="{FF2B5EF4-FFF2-40B4-BE49-F238E27FC236}">
                <a16:creationId xmlns:a16="http://schemas.microsoft.com/office/drawing/2014/main" id="{0EA79707-984D-D905-358C-1CA5C7BD3A3A}"/>
              </a:ext>
            </a:extLst>
          </p:cNvPr>
          <p:cNvSpPr txBox="1"/>
          <p:nvPr/>
        </p:nvSpPr>
        <p:spPr>
          <a:xfrm>
            <a:off x="6022008" y="5550694"/>
            <a:ext cx="6075846" cy="369332"/>
          </a:xfrm>
          <a:prstGeom prst="rect">
            <a:avLst/>
          </a:prstGeom>
          <a:noFill/>
        </p:spPr>
        <p:txBody>
          <a:bodyPr wrap="square" rtlCol="0">
            <a:spAutoFit/>
          </a:bodyPr>
          <a:lstStyle/>
          <a:p>
            <a:r>
              <a:rPr lang="en-US" dirty="0"/>
              <a:t>Circled diseases are caused by other underlying conditions</a:t>
            </a:r>
          </a:p>
        </p:txBody>
      </p:sp>
      <p:sp>
        <p:nvSpPr>
          <p:cNvPr id="21" name="TextBox 20">
            <a:extLst>
              <a:ext uri="{FF2B5EF4-FFF2-40B4-BE49-F238E27FC236}">
                <a16:creationId xmlns:a16="http://schemas.microsoft.com/office/drawing/2014/main" id="{EF01E82A-3281-658D-CFDA-1E874AC952CD}"/>
              </a:ext>
            </a:extLst>
          </p:cNvPr>
          <p:cNvSpPr txBox="1"/>
          <p:nvPr/>
        </p:nvSpPr>
        <p:spPr>
          <a:xfrm>
            <a:off x="3656882" y="1136800"/>
            <a:ext cx="6361042" cy="461665"/>
          </a:xfrm>
          <a:prstGeom prst="rect">
            <a:avLst/>
          </a:prstGeom>
          <a:noFill/>
        </p:spPr>
        <p:txBody>
          <a:bodyPr wrap="square">
            <a:spAutoFit/>
          </a:bodyPr>
          <a:lstStyle/>
          <a:p>
            <a:r>
              <a:rPr lang="en-US" sz="2400" dirty="0"/>
              <a:t>Disease clusters for SCN5A gene </a:t>
            </a:r>
          </a:p>
        </p:txBody>
      </p:sp>
      <p:cxnSp>
        <p:nvCxnSpPr>
          <p:cNvPr id="23" name="Straight Arrow Connector 22">
            <a:extLst>
              <a:ext uri="{FF2B5EF4-FFF2-40B4-BE49-F238E27FC236}">
                <a16:creationId xmlns:a16="http://schemas.microsoft.com/office/drawing/2014/main" id="{7D49C1DC-7551-BA6C-CA3D-8310A466BABA}"/>
              </a:ext>
            </a:extLst>
          </p:cNvPr>
          <p:cNvCxnSpPr/>
          <p:nvPr/>
        </p:nvCxnSpPr>
        <p:spPr>
          <a:xfrm flipH="1" flipV="1">
            <a:off x="11107254" y="4800600"/>
            <a:ext cx="627546" cy="1119426"/>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3D24E44-0747-58D7-7F01-AB0BF9B64CA8}"/>
              </a:ext>
            </a:extLst>
          </p:cNvPr>
          <p:cNvSpPr txBox="1"/>
          <p:nvPr/>
        </p:nvSpPr>
        <p:spPr>
          <a:xfrm>
            <a:off x="10506627" y="6060739"/>
            <a:ext cx="1887054" cy="369332"/>
          </a:xfrm>
          <a:prstGeom prst="rect">
            <a:avLst/>
          </a:prstGeom>
          <a:noFill/>
        </p:spPr>
        <p:txBody>
          <a:bodyPr wrap="square" rtlCol="0">
            <a:spAutoFit/>
          </a:bodyPr>
          <a:lstStyle/>
          <a:p>
            <a:r>
              <a:rPr lang="en-US" dirty="0"/>
              <a:t>Rare conditions</a:t>
            </a:r>
          </a:p>
        </p:txBody>
      </p:sp>
      <p:sp>
        <p:nvSpPr>
          <p:cNvPr id="25" name="TextBox 24">
            <a:extLst>
              <a:ext uri="{FF2B5EF4-FFF2-40B4-BE49-F238E27FC236}">
                <a16:creationId xmlns:a16="http://schemas.microsoft.com/office/drawing/2014/main" id="{BFF1FAEA-A77C-2A0E-9ACB-8DDCBEB51354}"/>
              </a:ext>
            </a:extLst>
          </p:cNvPr>
          <p:cNvSpPr txBox="1"/>
          <p:nvPr/>
        </p:nvSpPr>
        <p:spPr>
          <a:xfrm>
            <a:off x="3905250" y="6268701"/>
            <a:ext cx="3276600" cy="369332"/>
          </a:xfrm>
          <a:prstGeom prst="rect">
            <a:avLst/>
          </a:prstGeom>
          <a:noFill/>
        </p:spPr>
        <p:txBody>
          <a:bodyPr wrap="square" rtlCol="0">
            <a:spAutoFit/>
          </a:bodyPr>
          <a:lstStyle/>
          <a:p>
            <a:r>
              <a:rPr lang="en-US" dirty="0"/>
              <a:t>State-of-art LLM might help</a:t>
            </a:r>
          </a:p>
        </p:txBody>
      </p:sp>
    </p:spTree>
    <p:extLst>
      <p:ext uri="{BB962C8B-B14F-4D97-AF65-F5344CB8AC3E}">
        <p14:creationId xmlns:p14="http://schemas.microsoft.com/office/powerpoint/2010/main" val="409239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CA12-3508-0924-CD48-B169074DC982}"/>
              </a:ext>
            </a:extLst>
          </p:cNvPr>
          <p:cNvSpPr>
            <a:spLocks noGrp="1"/>
          </p:cNvSpPr>
          <p:nvPr>
            <p:ph type="title"/>
          </p:nvPr>
        </p:nvSpPr>
        <p:spPr>
          <a:xfrm>
            <a:off x="838200" y="179583"/>
            <a:ext cx="10515600" cy="1325563"/>
          </a:xfrm>
        </p:spPr>
        <p:txBody>
          <a:bodyPr/>
          <a:lstStyle/>
          <a:p>
            <a:r>
              <a:rPr lang="en-US" dirty="0"/>
              <a:t>ClinCluster: Performance metric</a:t>
            </a:r>
          </a:p>
        </p:txBody>
      </p:sp>
      <p:pic>
        <p:nvPicPr>
          <p:cNvPr id="5" name="Picture 4">
            <a:extLst>
              <a:ext uri="{FF2B5EF4-FFF2-40B4-BE49-F238E27FC236}">
                <a16:creationId xmlns:a16="http://schemas.microsoft.com/office/drawing/2014/main" id="{7DE9F4A7-1121-FE86-144B-98EA3D206E58}"/>
              </a:ext>
            </a:extLst>
          </p:cNvPr>
          <p:cNvPicPr>
            <a:picLocks noChangeAspect="1"/>
          </p:cNvPicPr>
          <p:nvPr/>
        </p:nvPicPr>
        <p:blipFill>
          <a:blip r:embed="rId2"/>
          <a:stretch>
            <a:fillRect/>
          </a:stretch>
        </p:blipFill>
        <p:spPr>
          <a:xfrm>
            <a:off x="3429000" y="1190349"/>
            <a:ext cx="6096000" cy="5383017"/>
          </a:xfrm>
          <a:prstGeom prst="rect">
            <a:avLst/>
          </a:prstGeom>
        </p:spPr>
      </p:pic>
      <p:sp>
        <p:nvSpPr>
          <p:cNvPr id="3" name="TextBox 2">
            <a:extLst>
              <a:ext uri="{FF2B5EF4-FFF2-40B4-BE49-F238E27FC236}">
                <a16:creationId xmlns:a16="http://schemas.microsoft.com/office/drawing/2014/main" id="{5DA1E3AB-7423-AA34-DCC2-09172FE6D6E9}"/>
              </a:ext>
            </a:extLst>
          </p:cNvPr>
          <p:cNvSpPr txBox="1"/>
          <p:nvPr/>
        </p:nvSpPr>
        <p:spPr>
          <a:xfrm>
            <a:off x="381000" y="4114800"/>
            <a:ext cx="2819400" cy="646331"/>
          </a:xfrm>
          <a:prstGeom prst="rect">
            <a:avLst/>
          </a:prstGeom>
          <a:noFill/>
        </p:spPr>
        <p:txBody>
          <a:bodyPr wrap="square" rtlCol="0">
            <a:spAutoFit/>
          </a:bodyPr>
          <a:lstStyle/>
          <a:p>
            <a:r>
              <a:rPr lang="en-US" dirty="0"/>
              <a:t>Significant reduction in the total number of RCV records</a:t>
            </a:r>
          </a:p>
        </p:txBody>
      </p:sp>
      <p:sp>
        <p:nvSpPr>
          <p:cNvPr id="4" name="TextBox 3">
            <a:extLst>
              <a:ext uri="{FF2B5EF4-FFF2-40B4-BE49-F238E27FC236}">
                <a16:creationId xmlns:a16="http://schemas.microsoft.com/office/drawing/2014/main" id="{A0C350EB-F2D6-E408-F0B0-93423FF146E7}"/>
              </a:ext>
            </a:extLst>
          </p:cNvPr>
          <p:cNvSpPr txBox="1"/>
          <p:nvPr/>
        </p:nvSpPr>
        <p:spPr>
          <a:xfrm>
            <a:off x="9029700" y="5943600"/>
            <a:ext cx="3124200" cy="646331"/>
          </a:xfrm>
          <a:prstGeom prst="rect">
            <a:avLst/>
          </a:prstGeom>
          <a:noFill/>
        </p:spPr>
        <p:txBody>
          <a:bodyPr wrap="square" rtlCol="0">
            <a:spAutoFit/>
          </a:bodyPr>
          <a:lstStyle/>
          <a:p>
            <a:r>
              <a:rPr lang="en-US" dirty="0"/>
              <a:t>Disease term clustering is </a:t>
            </a:r>
          </a:p>
          <a:p>
            <a:r>
              <a:rPr lang="en-US" dirty="0"/>
              <a:t>augmented by human expert</a:t>
            </a:r>
          </a:p>
        </p:txBody>
      </p:sp>
    </p:spTree>
    <p:extLst>
      <p:ext uri="{BB962C8B-B14F-4D97-AF65-F5344CB8AC3E}">
        <p14:creationId xmlns:p14="http://schemas.microsoft.com/office/powerpoint/2010/main" val="223291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CA12-3508-0924-CD48-B169074DC982}"/>
              </a:ext>
            </a:extLst>
          </p:cNvPr>
          <p:cNvSpPr>
            <a:spLocks noGrp="1"/>
          </p:cNvSpPr>
          <p:nvPr>
            <p:ph type="title"/>
          </p:nvPr>
        </p:nvSpPr>
        <p:spPr>
          <a:xfrm>
            <a:off x="838200" y="0"/>
            <a:ext cx="10515600" cy="1325563"/>
          </a:xfrm>
        </p:spPr>
        <p:txBody>
          <a:bodyPr/>
          <a:lstStyle/>
          <a:p>
            <a:r>
              <a:rPr lang="en-US" dirty="0"/>
              <a:t>ClinCluster: Performance metric</a:t>
            </a:r>
          </a:p>
        </p:txBody>
      </p:sp>
      <p:pic>
        <p:nvPicPr>
          <p:cNvPr id="4" name="Picture 3">
            <a:extLst>
              <a:ext uri="{FF2B5EF4-FFF2-40B4-BE49-F238E27FC236}">
                <a16:creationId xmlns:a16="http://schemas.microsoft.com/office/drawing/2014/main" id="{D2ABBB7D-2FFA-1D23-4F20-5320ED8325FE}"/>
              </a:ext>
            </a:extLst>
          </p:cNvPr>
          <p:cNvPicPr>
            <a:picLocks noChangeAspect="1"/>
          </p:cNvPicPr>
          <p:nvPr/>
        </p:nvPicPr>
        <p:blipFill>
          <a:blip r:embed="rId2"/>
          <a:stretch>
            <a:fillRect/>
          </a:stretch>
        </p:blipFill>
        <p:spPr>
          <a:xfrm>
            <a:off x="6096000" y="1142999"/>
            <a:ext cx="5258916" cy="4866009"/>
          </a:xfrm>
          <a:prstGeom prst="rect">
            <a:avLst/>
          </a:prstGeom>
          <a:ln w="28575">
            <a:solidFill>
              <a:schemeClr val="bg2">
                <a:lumMod val="50000"/>
              </a:schemeClr>
            </a:solidFill>
          </a:ln>
        </p:spPr>
      </p:pic>
      <p:sp>
        <p:nvSpPr>
          <p:cNvPr id="6" name="TextBox 5">
            <a:extLst>
              <a:ext uri="{FF2B5EF4-FFF2-40B4-BE49-F238E27FC236}">
                <a16:creationId xmlns:a16="http://schemas.microsoft.com/office/drawing/2014/main" id="{6CED68CE-3A93-06F7-BAFF-9C7CB004058B}"/>
              </a:ext>
            </a:extLst>
          </p:cNvPr>
          <p:cNvSpPr txBox="1"/>
          <p:nvPr/>
        </p:nvSpPr>
        <p:spPr>
          <a:xfrm>
            <a:off x="7162800" y="6096000"/>
            <a:ext cx="3543300" cy="646331"/>
          </a:xfrm>
          <a:prstGeom prst="rect">
            <a:avLst/>
          </a:prstGeom>
          <a:noFill/>
        </p:spPr>
        <p:txBody>
          <a:bodyPr wrap="square" rtlCol="0">
            <a:spAutoFit/>
          </a:bodyPr>
          <a:lstStyle/>
          <a:p>
            <a:pPr algn="ctr"/>
            <a:r>
              <a:rPr lang="en-US" dirty="0"/>
              <a:t>Disease term clustering is </a:t>
            </a:r>
          </a:p>
          <a:p>
            <a:pPr algn="ctr"/>
            <a:r>
              <a:rPr lang="en-US" dirty="0"/>
              <a:t>done by LLM clustering algorithm.</a:t>
            </a:r>
          </a:p>
        </p:txBody>
      </p:sp>
      <p:pic>
        <p:nvPicPr>
          <p:cNvPr id="7" name="Picture 6">
            <a:extLst>
              <a:ext uri="{FF2B5EF4-FFF2-40B4-BE49-F238E27FC236}">
                <a16:creationId xmlns:a16="http://schemas.microsoft.com/office/drawing/2014/main" id="{FF151609-50D5-22EA-12AD-7AF406C03EE7}"/>
              </a:ext>
            </a:extLst>
          </p:cNvPr>
          <p:cNvPicPr>
            <a:picLocks noChangeAspect="1"/>
          </p:cNvPicPr>
          <p:nvPr/>
        </p:nvPicPr>
        <p:blipFill>
          <a:blip r:embed="rId3"/>
          <a:stretch>
            <a:fillRect/>
          </a:stretch>
        </p:blipFill>
        <p:spPr>
          <a:xfrm>
            <a:off x="381000" y="1143000"/>
            <a:ext cx="5462996" cy="4866009"/>
          </a:xfrm>
          <a:prstGeom prst="rect">
            <a:avLst/>
          </a:prstGeom>
          <a:ln w="28575">
            <a:solidFill>
              <a:schemeClr val="bg2">
                <a:lumMod val="50000"/>
              </a:schemeClr>
            </a:solidFill>
          </a:ln>
        </p:spPr>
      </p:pic>
      <p:sp>
        <p:nvSpPr>
          <p:cNvPr id="8" name="TextBox 7">
            <a:extLst>
              <a:ext uri="{FF2B5EF4-FFF2-40B4-BE49-F238E27FC236}">
                <a16:creationId xmlns:a16="http://schemas.microsoft.com/office/drawing/2014/main" id="{06D456B1-3A2F-2659-67C3-E092070B18AE}"/>
              </a:ext>
            </a:extLst>
          </p:cNvPr>
          <p:cNvSpPr txBox="1"/>
          <p:nvPr/>
        </p:nvSpPr>
        <p:spPr>
          <a:xfrm>
            <a:off x="3200400" y="6119336"/>
            <a:ext cx="2643596" cy="738664"/>
          </a:xfrm>
          <a:prstGeom prst="rect">
            <a:avLst/>
          </a:prstGeom>
          <a:noFill/>
        </p:spPr>
        <p:txBody>
          <a:bodyPr wrap="square" rtlCol="0">
            <a:spAutoFit/>
          </a:bodyPr>
          <a:lstStyle/>
          <a:p>
            <a:pPr algn="ctr"/>
            <a:r>
              <a:rPr lang="en-US" sz="1400" dirty="0"/>
              <a:t>Disease term clustering is </a:t>
            </a:r>
          </a:p>
          <a:p>
            <a:pPr algn="ctr"/>
            <a:r>
              <a:rPr lang="en-US" sz="1400" dirty="0"/>
              <a:t>augmented by  human expert after LLM clustering.</a:t>
            </a:r>
          </a:p>
        </p:txBody>
      </p:sp>
    </p:spTree>
    <p:extLst>
      <p:ext uri="{BB962C8B-B14F-4D97-AF65-F5344CB8AC3E}">
        <p14:creationId xmlns:p14="http://schemas.microsoft.com/office/powerpoint/2010/main" val="2842576465"/>
      </p:ext>
    </p:extLst>
  </p:cSld>
  <p:clrMapOvr>
    <a:masterClrMapping/>
  </p:clrMapOvr>
</p:sld>
</file>

<file path=ppt/theme/theme1.xml><?xml version="1.0" encoding="utf-8"?>
<a:theme xmlns:a="http://schemas.openxmlformats.org/drawingml/2006/main" name="Office Theme">
  <a:themeElements>
    <a:clrScheme name="NCBI Colors 1">
      <a:dk1>
        <a:srgbClr val="000000"/>
      </a:dk1>
      <a:lt1>
        <a:srgbClr val="FFFFFF"/>
      </a:lt1>
      <a:dk2>
        <a:srgbClr val="44546A"/>
      </a:dk2>
      <a:lt2>
        <a:srgbClr val="E7E6E6"/>
      </a:lt2>
      <a:accent1>
        <a:srgbClr val="0071BC"/>
      </a:accent1>
      <a:accent2>
        <a:srgbClr val="AEB0B5"/>
      </a:accent2>
      <a:accent3>
        <a:srgbClr val="00A6D2"/>
      </a:accent3>
      <a:accent4>
        <a:srgbClr val="981B1E"/>
      </a:accent4>
      <a:accent5>
        <a:srgbClr val="002455"/>
      </a:accent5>
      <a:accent6>
        <a:srgbClr val="2E8540"/>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BI_2023_Slide_Template" id="{98732ACB-E171-7E46-98D0-6EADC84CA33B}" vid="{8B2B20D6-F5DF-714F-8419-0961EE8D6E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3_NCBI_2023_Slide_Template</Template>
  <TotalTime>1194</TotalTime>
  <Words>1032</Words>
  <Application>Microsoft Macintosh PowerPoint</Application>
  <PresentationFormat>Widescreen</PresentationFormat>
  <Paragraphs>114</Paragraphs>
  <Slides>29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-apple-system</vt:lpstr>
      <vt:lpstr>Arial</vt:lpstr>
      <vt:lpstr>Calibri</vt:lpstr>
      <vt:lpstr>Helvetica</vt:lpstr>
      <vt:lpstr>Helvetica Neue</vt:lpstr>
      <vt:lpstr>SFMono-Regular</vt:lpstr>
      <vt:lpstr>Source Sans Pro</vt:lpstr>
      <vt:lpstr>source-serif-pro</vt:lpstr>
      <vt:lpstr>Office Theme</vt:lpstr>
      <vt:lpstr>ClinCluster: Aggregating Disease Terms in ClinVar</vt:lpstr>
      <vt:lpstr>PowerPoint Presentation</vt:lpstr>
      <vt:lpstr>PowerPoint Presentation</vt:lpstr>
      <vt:lpstr>ClinCluster: Use LLM to aggregate these similar disease terms</vt:lpstr>
      <vt:lpstr>DBSCAN: cluster the disease names</vt:lpstr>
      <vt:lpstr>ClinCluster: Performance metric</vt:lpstr>
      <vt:lpstr>However, LLM clustering is not perfect…</vt:lpstr>
      <vt:lpstr>ClinCluster: Performance metric</vt:lpstr>
      <vt:lpstr>ClinCluster: Performance metric</vt:lpstr>
      <vt:lpstr>ClinCluster: Performance metric</vt:lpstr>
      <vt:lpstr>Reproducible implementation</vt:lpstr>
      <vt:lpstr>PowerPoint Presentation</vt:lpstr>
      <vt:lpstr>Acknowledgements</vt:lpstr>
      <vt:lpstr>Dark title slide option</vt:lpstr>
      <vt:lpstr>Create a photo background like in the previous slide</vt:lpstr>
      <vt:lpstr>Recommendations for presentation slides</vt:lpstr>
      <vt:lpstr>One idea per slide.</vt:lpstr>
      <vt:lpstr>One of the key facts about working memory is that it has a very limited capacity. The Principle of Limited Capacity states that people have a limited capacity to retain and to process information and will not understand a message if too much information must be retained or processed.  Baddeley A. D. (2007). Working Memory, Thought and Action. Oxford:  Oxford University Press </vt:lpstr>
      <vt:lpstr>10/20/30 Presentation Rule</vt:lpstr>
      <vt:lpstr>Do not read your slides. </vt:lpstr>
      <vt:lpstr>Use graphics and charts.</vt:lpstr>
      <vt:lpstr>Photos are good but don’t get carried away with too many on one slide. It’s a presentation, not a photo album.   NCBI can get photos from https://www.istockphoto.com. Email trawick@nih.gov if you want to get a photo from this site.</vt:lpstr>
      <vt:lpstr>Retention of information in presentations</vt:lpstr>
      <vt:lpstr>What annoys you about PP presentations? </vt:lpstr>
      <vt:lpstr>How to create a chart </vt:lpstr>
      <vt:lpstr>Color Palette</vt:lpstr>
      <vt:lpstr>NCBI double helix logo</vt:lpstr>
      <vt:lpstr>Acknowledgements</vt:lpstr>
      <vt:lpstr>Acknowledgements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Aggregating Disease Terms in ClinVar</dc:title>
  <dc:creator>Landrum, Melissa (NIH/NLM/NCBI) [E]</dc:creator>
  <cp:lastModifiedBy>Nick Minor</cp:lastModifiedBy>
  <cp:revision>6</cp:revision>
  <dcterms:created xsi:type="dcterms:W3CDTF">2024-02-29T20:52:28Z</dcterms:created>
  <dcterms:modified xsi:type="dcterms:W3CDTF">2024-03-01T17:24:37Z</dcterms:modified>
</cp:coreProperties>
</file>